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1"/>
  </p:notesMasterIdLst>
  <p:sldIdLst>
    <p:sldId id="256" r:id="rId5"/>
    <p:sldId id="279" r:id="rId6"/>
    <p:sldId id="278" r:id="rId7"/>
    <p:sldId id="674" r:id="rId8"/>
    <p:sldId id="687" r:id="rId9"/>
    <p:sldId id="697" r:id="rId10"/>
    <p:sldId id="698" r:id="rId11"/>
    <p:sldId id="702" r:id="rId12"/>
    <p:sldId id="703" r:id="rId13"/>
    <p:sldId id="688" r:id="rId14"/>
    <p:sldId id="689" r:id="rId15"/>
    <p:sldId id="690" r:id="rId16"/>
    <p:sldId id="691" r:id="rId17"/>
    <p:sldId id="692" r:id="rId18"/>
    <p:sldId id="693" r:id="rId19"/>
    <p:sldId id="694" r:id="rId20"/>
    <p:sldId id="695" r:id="rId21"/>
    <p:sldId id="696" r:id="rId22"/>
    <p:sldId id="269" r:id="rId23"/>
    <p:sldId id="263" r:id="rId24"/>
    <p:sldId id="273" r:id="rId25"/>
    <p:sldId id="672" r:id="rId26"/>
    <p:sldId id="271" r:id="rId27"/>
    <p:sldId id="670" r:id="rId28"/>
    <p:sldId id="682" r:id="rId29"/>
    <p:sldId id="270" r:id="rId30"/>
    <p:sldId id="669" r:id="rId31"/>
    <p:sldId id="699" r:id="rId32"/>
    <p:sldId id="701" r:id="rId33"/>
    <p:sldId id="700" r:id="rId34"/>
    <p:sldId id="671" r:id="rId35"/>
    <p:sldId id="286" r:id="rId36"/>
    <p:sldId id="285" r:id="rId37"/>
    <p:sldId id="264" r:id="rId38"/>
    <p:sldId id="704" r:id="rId39"/>
    <p:sldId id="280" r:id="rId40"/>
  </p:sldIdLst>
  <p:sldSz cx="18288000" cy="10287000"/>
  <p:notesSz cx="6797675" cy="9926638"/>
  <p:embeddedFontLst>
    <p:embeddedFont>
      <p:font typeface="David" panose="020E0502060401010101" pitchFamily="34" charset="-79"/>
      <p:regular r:id="rId42"/>
      <p:bold r:id="rId43"/>
    </p:embeddedFont>
    <p:embeddedFont>
      <p:font typeface="DM Sans" pitchFamily="2" charset="0"/>
      <p:regular r:id="rId44"/>
    </p:embeddedFont>
    <p:embeddedFont>
      <p:font typeface="Segoe UI Light" panose="020B0502040204020203" pitchFamily="34" charset="0"/>
      <p:regular r:id="rId45"/>
      <p:italic r:id="rId46"/>
    </p:embeddedFont>
    <p:embeddedFont>
      <p:font typeface="Segoe UI Semilight" panose="020B0402040204020203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8CB"/>
    <a:srgbClr val="4C15BC"/>
    <a:srgbClr val="7655B9"/>
    <a:srgbClr val="3E9D7B"/>
    <a:srgbClr val="FCB019"/>
    <a:srgbClr val="FFCF02"/>
    <a:srgbClr val="FD6316"/>
    <a:srgbClr val="B93074"/>
    <a:srgbClr val="E84947"/>
    <a:srgbClr val="676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סגנון בהיר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6344" autoAdjust="0"/>
  </p:normalViewPr>
  <p:slideViewPr>
    <p:cSldViewPr>
      <p:cViewPr varScale="1">
        <p:scale>
          <a:sx n="40" d="100"/>
          <a:sy n="40" d="100"/>
        </p:scale>
        <p:origin x="94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chelisw\AppData\Local\Microsoft\Windows\INetCache\Content.Outlook\6PE1C9C7\&#1506;&#1493;&#1514;&#1511;%20&#1513;&#1500;%20&#1508;&#1497;&#1511;&#1493;&#1495;%20&#1499;&#1500;&#1500;&#1497;%20&#1500;&#1513;&#1504;&#1514;%202024%20(&#1502;&#1513;&#1493;&#1495;&#1494;&#1512;)%20(00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התפרצות לרכב</c:v>
                </c:pt>
                <c:pt idx="1">
                  <c:v>גניבת רכב</c:v>
                </c:pt>
                <c:pt idx="2">
                  <c:v>התפרצות לדירה</c:v>
                </c:pt>
                <c:pt idx="3">
                  <c:v>התפרצות לעסק</c:v>
                </c:pt>
                <c:pt idx="4">
                  <c:v>סה"כ</c:v>
                </c:pt>
              </c:strCache>
            </c:strRef>
          </c:cat>
          <c:val>
            <c:numRef>
              <c:f>גיליון1!$B$2:$B$6</c:f>
              <c:numCache>
                <c:formatCode>General</c:formatCode>
                <c:ptCount val="5"/>
                <c:pt idx="0">
                  <c:v>623</c:v>
                </c:pt>
                <c:pt idx="1">
                  <c:v>1041</c:v>
                </c:pt>
                <c:pt idx="2">
                  <c:v>338</c:v>
                </c:pt>
                <c:pt idx="3">
                  <c:v>155</c:v>
                </c:pt>
                <c:pt idx="4">
                  <c:v>2141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79A0-42B7-8167-C97884B8B103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גיליון1!$A$2:$A$6</c:f>
              <c:strCache>
                <c:ptCount val="5"/>
                <c:pt idx="0">
                  <c:v>התפרצות לרכב</c:v>
                </c:pt>
                <c:pt idx="1">
                  <c:v>גניבת רכב</c:v>
                </c:pt>
                <c:pt idx="2">
                  <c:v>התפרצות לדירה</c:v>
                </c:pt>
                <c:pt idx="3">
                  <c:v>התפרצות לעסק</c:v>
                </c:pt>
                <c:pt idx="4">
                  <c:v>סה"כ</c:v>
                </c:pt>
              </c:strCache>
            </c:strRef>
          </c:cat>
          <c:val>
            <c:numRef>
              <c:f>גיליון1!$C$2:$C$6</c:f>
              <c:numCache>
                <c:formatCode>General</c:formatCode>
                <c:ptCount val="5"/>
                <c:pt idx="0">
                  <c:v>387</c:v>
                </c:pt>
                <c:pt idx="1">
                  <c:v>675</c:v>
                </c:pt>
                <c:pt idx="2">
                  <c:v>138</c:v>
                </c:pt>
                <c:pt idx="3">
                  <c:v>144</c:v>
                </c:pt>
                <c:pt idx="4">
                  <c:v>1333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79A0-42B7-8167-C97884B8B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402432"/>
        <c:axId val="54412032"/>
      </c:barChart>
      <c:catAx>
        <c:axId val="5440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smtId="4294967295">
                <a:cs typeface="+mn-cs"/>
              </a:defRPr>
            </a:pPr>
            <a:endParaRPr lang="en-US"/>
          </a:p>
        </c:txPr>
        <c:crossAx val="54412032"/>
        <c:crosses val="autoZero"/>
        <c:auto val="0"/>
        <c:lblAlgn val="ctr"/>
        <c:lblOffset val="100"/>
        <c:noMultiLvlLbl val="0"/>
      </c:catAx>
      <c:valAx>
        <c:axId val="54412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44024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sz="1600"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 w="19050">
      <a:solidFill>
        <a:schemeClr val="tx1"/>
      </a:solidFill>
    </a:ln>
  </c:spPr>
  <c:txPr>
    <a:bodyPr/>
    <a:lstStyle/>
    <a:p>
      <a:pPr>
        <a:defRPr sz="1400" b="1" smtId="4294967295">
          <a:solidFill>
            <a:srgbClr val="002060"/>
          </a:solidFill>
          <a:latin typeface="David" pitchFamily="34" charset="-79"/>
          <a:cs typeface="David" pitchFamily="34" charset="-79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288744361035487E-2"/>
          <c:y val="0.15147366013275856"/>
          <c:w val="0.80759537159575356"/>
          <c:h val="0.44584086278599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1EA-4A59-8643-19727C962CDE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1EA-4A59-8643-19727C962CDE}"/>
                </c:ext>
              </c:extLst>
            </c:dLbl>
            <c:dLbl>
              <c:idx val="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1EA-4A59-8643-19727C962CDE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1EA-4A59-8643-19727C962CDE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1EA-4A59-8643-19727C962CDE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1EA-4A59-8643-19727C962CDE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1EA-4A59-8643-19727C962CDE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1EA-4A59-8643-19727C962CDE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D1EA-4A59-8643-19727C962CDE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1EA-4A59-8643-19727C962CDE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D1EA-4A59-8643-19727C962CDE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1EA-4A59-8643-19727C962CDE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1EA-4A59-8643-19727C962C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smtId="4294967295"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גיליון1!$B$2:$B$14</c:f>
              <c:numCache>
                <c:formatCode>General</c:formatCode>
                <c:ptCount val="13"/>
                <c:pt idx="0">
                  <c:v>12</c:v>
                </c:pt>
                <c:pt idx="1">
                  <c:v>4</c:v>
                </c:pt>
                <c:pt idx="2">
                  <c:v>5</c:v>
                </c:pt>
                <c:pt idx="3">
                  <c:v>9</c:v>
                </c:pt>
                <c:pt idx="4">
                  <c:v>13</c:v>
                </c:pt>
                <c:pt idx="5">
                  <c:v>7</c:v>
                </c:pt>
                <c:pt idx="6">
                  <c:v>5</c:v>
                </c:pt>
                <c:pt idx="7">
                  <c:v>8</c:v>
                </c:pt>
                <c:pt idx="8">
                  <c:v>11</c:v>
                </c:pt>
                <c:pt idx="9">
                  <c:v>2</c:v>
                </c:pt>
                <c:pt idx="10">
                  <c:v>6</c:v>
                </c:pt>
                <c:pt idx="11">
                  <c:v>2</c:v>
                </c:pt>
                <c:pt idx="12">
                  <c:v>84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D-D1EA-4A59-8643-19727C962CDE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D1EA-4A59-8643-19727C962CDE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1EA-4A59-8643-19727C962CDE}"/>
                </c:ext>
              </c:extLst>
            </c:dLbl>
            <c:dLbl>
              <c:idx val="2"/>
              <c:layout>
                <c:manualLayout>
                  <c:x val="1.469744136556983E-3"/>
                  <c:y val="1.0247462429106236E-2"/>
                </c:manualLayout>
              </c:layout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1EA-4A59-8643-19727C962CDE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D1EA-4A59-8643-19727C962CDE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D1EA-4A59-8643-19727C962CDE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D1EA-4A59-8643-19727C962CD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>
                        <a:latin typeface="Segoe UI Light" panose="020B0502040204020203" pitchFamily="34" charset="0"/>
                        <a:cs typeface="Segoe UI Light" panose="020B0502040204020203" pitchFamily="34" charset="0"/>
                      </a:defRPr>
                    </a:pPr>
                    <a:fld id="{695E6456-5F4D-43DA-90B7-81060B78464C}" type="VALUE">
                      <a:rPr lang="en-US" smtClean="0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pPr>
                        <a:defRPr>
                          <a:latin typeface="Segoe UI Light" panose="020B0502040204020203" pitchFamily="34" charset="0"/>
                          <a:cs typeface="Segoe UI Light" panose="020B0502040204020203" pitchFamily="34" charset="0"/>
                        </a:defRPr>
                      </a:pPr>
                      <a:t>[ערך]</a:t>
                    </a:fld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D1EA-4A59-8643-19727C962CDE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D1EA-4A59-8643-19727C962CDE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D1EA-4A59-8643-19727C962CDE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D1EA-4A59-8643-19727C962CDE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D1EA-4A59-8643-19727C962CDE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D1EA-4A59-8643-19727C962CDE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D1EA-4A59-8643-19727C962C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smtId="4294967295"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גיליון1!$C$2:$C$14</c:f>
              <c:numCache>
                <c:formatCode>General</c:formatCode>
                <c:ptCount val="13"/>
                <c:pt idx="0">
                  <c:v>7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4</c:v>
                </c:pt>
                <c:pt idx="7">
                  <c:v>5</c:v>
                </c:pt>
                <c:pt idx="8">
                  <c:v>4</c:v>
                </c:pt>
                <c:pt idx="9">
                  <c:v>7</c:v>
                </c:pt>
                <c:pt idx="10">
                  <c:v>1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1B-D1EA-4A59-8643-19727C962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947328"/>
        <c:axId val="258961408"/>
      </c:barChart>
      <c:catAx>
        <c:axId val="258947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baseline="0" smtId="4294967295"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258961408"/>
        <c:crosses val="autoZero"/>
        <c:auto val="0"/>
        <c:lblAlgn val="ctr"/>
        <c:lblOffset val="100"/>
        <c:noMultiLvlLbl val="0"/>
      </c:catAx>
      <c:valAx>
        <c:axId val="258961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25894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255824326378647"/>
          <c:y val="0.67189430787855553"/>
          <c:w val="7.6246276497840881E-2"/>
          <c:h val="0.32627710700035095"/>
        </c:manualLayout>
      </c:layout>
      <c:overlay val="0"/>
      <c:txPr>
        <a:bodyPr/>
        <a:lstStyle/>
        <a:p>
          <a:pPr>
            <a:defRPr sz="1400" smtId="4294967295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smtId="4294967295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0377309126699"/>
          <c:y val="0.15394772059149173"/>
          <c:w val="0.87030424280679697"/>
          <c:h val="0.53062689132356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79</c:v>
                </c:pt>
                <c:pt idx="1">
                  <c:v>5</c:v>
                </c:pt>
                <c:pt idx="2">
                  <c:v>5</c:v>
                </c:pt>
                <c:pt idx="3">
                  <c:v>20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76E5-47C0-B80B-EB8394B9BC6A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55</c:v>
                </c:pt>
                <c:pt idx="1">
                  <c:v>10</c:v>
                </c:pt>
                <c:pt idx="2">
                  <c:v>11</c:v>
                </c:pt>
                <c:pt idx="3">
                  <c:v>23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76E5-47C0-B80B-EB8394B9B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4756352"/>
        <c:axId val="234766720"/>
      </c:barChart>
      <c:catAx>
        <c:axId val="234756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4766720"/>
        <c:crosses val="autoZero"/>
        <c:auto val="0"/>
        <c:lblAlgn val="ctr"/>
        <c:lblOffset val="100"/>
        <c:noMultiLvlLbl val="0"/>
      </c:catAx>
      <c:valAx>
        <c:axId val="234766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47563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8553858266414629"/>
          <c:y val="0.79096186310482797"/>
          <c:w val="9.6858707487194551E-2"/>
          <c:h val="0.14605430650185844"/>
        </c:manualLayout>
      </c:layout>
      <c:overlay val="0"/>
    </c:legend>
    <c:plotVisOnly val="1"/>
    <c:dispBlanksAs val="gap"/>
    <c:showDLblsOverMax val="0"/>
  </c:chart>
  <c:spPr>
    <a:ln w="19050">
      <a:noFill/>
    </a:ln>
  </c:spPr>
  <c:txPr>
    <a:bodyPr/>
    <a:lstStyle/>
    <a:p>
      <a:pPr>
        <a:defRPr sz="1600" b="1" smtId="4294967295">
          <a:solidFill>
            <a:srgbClr val="002060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CDA-4992-8888-B7EEB26E66F0}"/>
                </c:ext>
              </c:extLst>
            </c:dLbl>
            <c:dLbl>
              <c:idx val="1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CDA-4992-8888-B7EEB26E66F0}"/>
                </c:ext>
              </c:extLst>
            </c:dLbl>
            <c:dLbl>
              <c:idx val="2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CDA-4992-8888-B7EEB26E66F0}"/>
                </c:ext>
              </c:extLst>
            </c:dLbl>
            <c:dLbl>
              <c:idx val="3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CDA-4992-8888-B7EEB26E66F0}"/>
                </c:ext>
              </c:extLst>
            </c:dLbl>
            <c:dLbl>
              <c:idx val="4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CDA-4992-8888-B7EEB26E66F0}"/>
                </c:ext>
              </c:extLst>
            </c:dLbl>
            <c:dLbl>
              <c:idx val="5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CDA-4992-8888-B7EEB26E66F0}"/>
                </c:ext>
              </c:extLst>
            </c:dLbl>
            <c:dLbl>
              <c:idx val="6"/>
              <c:spPr/>
              <c:txPr>
                <a:bodyPr rot="0" vert="horz"/>
                <a:lstStyle/>
                <a:p>
                  <a:pPr>
                    <a:defRPr sz="1200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CDA-4992-8888-B7EEB26E66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smtId="4294967295"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גיליון1!$B$2:$B$8</c:f>
              <c:numCache>
                <c:formatCode>#,##0</c:formatCode>
                <c:ptCount val="7"/>
                <c:pt idx="0">
                  <c:v>94931</c:v>
                </c:pt>
                <c:pt idx="1">
                  <c:v>98885</c:v>
                </c:pt>
                <c:pt idx="2">
                  <c:v>105307</c:v>
                </c:pt>
                <c:pt idx="3">
                  <c:v>109787</c:v>
                </c:pt>
                <c:pt idx="4">
                  <c:v>107873</c:v>
                </c:pt>
                <c:pt idx="5">
                  <c:v>111846</c:v>
                </c:pt>
                <c:pt idx="6">
                  <c:v>90577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7-ECDA-4992-8888-B7EEB26E6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7902208"/>
        <c:axId val="257098112"/>
      </c:barChart>
      <c:catAx>
        <c:axId val="2479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257098112"/>
        <c:crosses val="autoZero"/>
        <c:auto val="0"/>
        <c:lblAlgn val="ctr"/>
        <c:lblOffset val="100"/>
        <c:noMultiLvlLbl val="0"/>
      </c:catAx>
      <c:valAx>
        <c:axId val="25709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24790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 smtId="4294967295">
          <a:solidFill>
            <a:schemeClr val="tx1"/>
          </a:solidFill>
          <a:latin typeface="David" pitchFamily="34" charset="-79"/>
          <a:cs typeface="David" pitchFamily="34" charset="-79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188857765957804E-2"/>
          <c:y val="7.5420550997781985E-2"/>
          <c:w val="0.96082488126657972"/>
          <c:h val="0.78022170013707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8.6355785837650481E-3"/>
                  <c:y val="-1.937984496124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45-474C-A5FF-E56C2B9FAB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גיליון1!$C$3:$C$10</c:f>
              <c:strCache>
                <c:ptCount val="8"/>
                <c:pt idx="0">
                  <c:v>חניה/תנועה</c:v>
                </c:pt>
                <c:pt idx="1">
                  <c:v>בידוק אנשים חשודים</c:v>
                </c:pt>
                <c:pt idx="2">
                  <c:v>איכות חיים</c:v>
                </c:pt>
                <c:pt idx="3">
                  <c:v>מטרדי רעש</c:v>
                </c:pt>
                <c:pt idx="4">
                  <c:v>אלכוהול</c:v>
                </c:pt>
                <c:pt idx="5">
                  <c:v>חוק האופניים</c:v>
                </c:pt>
                <c:pt idx="6">
                  <c:v>עצורים/מעוכבים</c:v>
                </c:pt>
                <c:pt idx="7">
                  <c:v>דרושי חקירה</c:v>
                </c:pt>
              </c:strCache>
            </c:strRef>
          </c:cat>
          <c:val>
            <c:numRef>
              <c:f>גיליון1!$D$3:$D$10</c:f>
              <c:numCache>
                <c:formatCode>#,##0</c:formatCode>
                <c:ptCount val="8"/>
                <c:pt idx="0">
                  <c:v>10615</c:v>
                </c:pt>
                <c:pt idx="1">
                  <c:v>9799</c:v>
                </c:pt>
                <c:pt idx="2">
                  <c:v>5311</c:v>
                </c:pt>
                <c:pt idx="3">
                  <c:v>1626</c:v>
                </c:pt>
                <c:pt idx="4">
                  <c:v>1429</c:v>
                </c:pt>
                <c:pt idx="5">
                  <c:v>636</c:v>
                </c:pt>
                <c:pt idx="6">
                  <c:v>465</c:v>
                </c:pt>
                <c:pt idx="7" formatCode="General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4-4330-9EB5-478F1A0911D7}"/>
            </c:ext>
          </c:extLst>
        </c:ser>
        <c:ser>
          <c:idx val="1"/>
          <c:order val="1"/>
          <c:tx>
            <c:strRef>
              <c:f>גיליון1!$E$2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1813471502590988E-3"/>
                  <c:y val="9.68992248062001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45-474C-A5FF-E56C2B9FABFB}"/>
                </c:ext>
              </c:extLst>
            </c:dLbl>
            <c:dLbl>
              <c:idx val="2"/>
              <c:layout>
                <c:manualLayout>
                  <c:x val="1.7271157167530224E-3"/>
                  <c:y val="-3.875968992248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45-474C-A5FF-E56C2B9FAB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גיליון1!$C$3:$C$10</c:f>
              <c:strCache>
                <c:ptCount val="8"/>
                <c:pt idx="0">
                  <c:v>חניה/תנועה</c:v>
                </c:pt>
                <c:pt idx="1">
                  <c:v>בידוק אנשים חשודים</c:v>
                </c:pt>
                <c:pt idx="2">
                  <c:v>איכות חיים</c:v>
                </c:pt>
                <c:pt idx="3">
                  <c:v>מטרדי רעש</c:v>
                </c:pt>
                <c:pt idx="4">
                  <c:v>אלכוהול</c:v>
                </c:pt>
                <c:pt idx="5">
                  <c:v>חוק האופניים</c:v>
                </c:pt>
                <c:pt idx="6">
                  <c:v>עצורים/מעוכבים</c:v>
                </c:pt>
                <c:pt idx="7">
                  <c:v>דרושי חקירה</c:v>
                </c:pt>
              </c:strCache>
            </c:strRef>
          </c:cat>
          <c:val>
            <c:numRef>
              <c:f>גיליון1!$E$3:$E$10</c:f>
              <c:numCache>
                <c:formatCode>#,##0</c:formatCode>
                <c:ptCount val="8"/>
                <c:pt idx="0">
                  <c:v>20095</c:v>
                </c:pt>
                <c:pt idx="1">
                  <c:v>10392</c:v>
                </c:pt>
                <c:pt idx="2">
                  <c:v>5691</c:v>
                </c:pt>
                <c:pt idx="3">
                  <c:v>2208</c:v>
                </c:pt>
                <c:pt idx="4">
                  <c:v>1120</c:v>
                </c:pt>
                <c:pt idx="5">
                  <c:v>633</c:v>
                </c:pt>
                <c:pt idx="6">
                  <c:v>516</c:v>
                </c:pt>
                <c:pt idx="7" formatCode="General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44-4330-9EB5-478F1A091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503233695"/>
        <c:axId val="1360334687"/>
      </c:barChart>
      <c:catAx>
        <c:axId val="150323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1360334687"/>
        <c:crosses val="autoZero"/>
        <c:auto val="1"/>
        <c:lblAlgn val="ctr"/>
        <c:lblOffset val="100"/>
        <c:noMultiLvlLbl val="0"/>
      </c:catAx>
      <c:valAx>
        <c:axId val="1360334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150323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4993790737794603"/>
          <c:y val="0.93653561661672802"/>
          <c:w val="0.12216975115962166"/>
          <c:h val="5.4246513140981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91D-4824-96FA-BCB6BD6378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91D-4824-96FA-BCB6BD6378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91D-4824-96FA-BCB6BD6378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91D-4824-96FA-BCB6BD6378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91D-4824-96FA-BCB6BD63783C}"/>
              </c:ext>
            </c:extLst>
          </c:dPt>
          <c:dLbls>
            <c:dLbl>
              <c:idx val="0"/>
              <c:layout>
                <c:manualLayout>
                  <c:x val="-0.16431361134250833"/>
                  <c:y val="-1.61763411844073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83C6D95A-AD97-4AFF-8751-6A377E584356}" type="CATEGORYNAME">
                      <a:rPr lang="he-IL" smtClean="0"/>
                      <a:pPr>
                        <a:defRPr sz="16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baseline="0" dirty="0"/>
                      <a:t> </a:t>
                    </a:r>
                    <a:fld id="{AC14C1C1-317C-46B8-A8E4-B8EFAB580553}" type="VALUE">
                      <a:rPr lang="he-IL" baseline="0" smtClean="0"/>
                      <a:pPr>
                        <a:defRPr sz="16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baseline="0" dirty="0"/>
                      <a:t>, </a:t>
                    </a:r>
                    <a:fld id="{5DA7B070-0775-44F4-8E88-9A4044307652}" type="PERCENTAGE">
                      <a:rPr lang="he-IL" baseline="0"/>
                      <a:pPr>
                        <a:defRPr sz="16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he-IL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09889433075582"/>
                      <c:h val="0.139691432258821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1D-4824-96FA-BCB6BD63783C}"/>
                </c:ext>
              </c:extLst>
            </c:dLbl>
            <c:dLbl>
              <c:idx val="1"/>
              <c:layout>
                <c:manualLayout>
                  <c:x val="1.9601949205954195E-2"/>
                  <c:y val="-9.17222123422960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6F596FD9-89B7-4EF6-9166-F5AFAE815D6C}" type="CATEGORYNAME">
                      <a:rPr lang="he-IL" sz="160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 </a:t>
                    </a:r>
                    <a:fld id="{F0FCDA96-D839-43C1-8C65-1DC51AAC4639}" type="VALUE">
                      <a:rPr lang="he-IL" sz="1600" baseline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, </a:t>
                    </a:r>
                  </a:p>
                  <a:p>
                    <a:pPr>
                      <a:defRPr sz="160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fld id="{58678E8D-70E9-40C2-8680-20F6C61C45AF}" type="PERCENTAGE">
                      <a:rPr lang="he-IL" sz="1600" baseline="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1D-4824-96FA-BCB6BD63783C}"/>
                </c:ext>
              </c:extLst>
            </c:dLbl>
            <c:dLbl>
              <c:idx val="2"/>
              <c:layout>
                <c:manualLayout>
                  <c:x val="0.16733864914152241"/>
                  <c:y val="-1.57383680467597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D59B45BF-C992-4315-9587-CA3CDC5BBBCF}" type="CATEGORYNAME">
                      <a:rPr lang="he-IL" smtClean="0"/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baseline="0" dirty="0"/>
                      <a:t> </a:t>
                    </a:r>
                    <a:fld id="{49D3255D-36E7-4A44-B210-ABA9F9ED7763}" type="VALUE">
                      <a:rPr lang="he-IL" baseline="0" smtClean="0"/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baseline="0" dirty="0"/>
                      <a:t>, </a:t>
                    </a:r>
                    <a:fld id="{E6F36B8B-A50B-4D20-94E4-1490C0356CEF}" type="PERCENTAGE">
                      <a:rPr lang="he-IL" baseline="0"/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he-IL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69624679921193"/>
                      <c:h val="0.139691432258821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1D-4824-96FA-BCB6BD63783C}"/>
                </c:ext>
              </c:extLst>
            </c:dLbl>
            <c:dLbl>
              <c:idx val="3"/>
              <c:layout>
                <c:manualLayout>
                  <c:x val="0"/>
                  <c:y val="5.89107201424978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1">
                      <a:defRPr lang="he-IL" sz="1600" b="1" i="0" u="none" strike="noStrike" kern="1200" spc="0" baseline="0" smtClean="0">
                        <a:solidFill>
                          <a:srgbClr val="4472C4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393B279F-3F4F-4045-B9E5-1E86344CF0D3}" type="CATEGORYNAME">
                      <a:rPr lang="he-IL" sz="1600" b="1" i="0" u="none" strike="noStrike" kern="1200" spc="0" baseline="0" smtClean="0">
                        <a:solidFill>
                          <a:srgbClr val="4472C4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rPr>
                      <a:pPr algn="ctr" rtl="1">
                        <a:defRPr lang="he-IL" sz="1600" smtClean="0">
                          <a:solidFill>
                            <a:srgbClr val="4472C4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sz="1600" b="1" i="0" u="none" strike="noStrike" kern="1200" spc="0" baseline="0">
                        <a:solidFill>
                          <a:srgbClr val="4472C4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rPr>
                      <a:t> 2753,</a:t>
                    </a:r>
                  </a:p>
                  <a:p>
                    <a:pPr algn="ctr" rtl="1">
                      <a:defRPr lang="he-IL" sz="1600" smtClean="0">
                        <a:solidFill>
                          <a:srgbClr val="4472C4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fld id="{143BCEA4-A850-4265-A7A2-68F3883C70C5}" type="PERCENTAGE">
                      <a:rPr lang="he-IL" sz="1600" b="1" i="0" u="none" strike="noStrike" kern="1200" spc="0" baseline="0" smtClean="0">
                        <a:solidFill>
                          <a:srgbClr val="4472C4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rPr>
                      <a:pPr algn="ctr" rtl="1">
                        <a:defRPr lang="he-IL" sz="1600" smtClean="0">
                          <a:solidFill>
                            <a:srgbClr val="4472C4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1">
                    <a:defRPr lang="he-IL" sz="1600" b="1" i="0" u="none" strike="noStrike" kern="1200" spc="0" baseline="0" smtClean="0">
                      <a:solidFill>
                        <a:srgbClr val="4472C4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63682846108818"/>
                      <c:h val="0.141469323214842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91D-4824-96FA-BCB6BD63783C}"/>
                </c:ext>
              </c:extLst>
            </c:dLbl>
            <c:dLbl>
              <c:idx val="4"/>
              <c:layout>
                <c:manualLayout>
                  <c:x val="-8.1440619736083053E-4"/>
                  <c:y val="-9.25053263399844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6902D4DE-C841-416E-AD7F-5EB58453709B}" type="CATEGORYNAME">
                      <a:rPr lang="he-IL" smtClean="0"/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baseline="0" dirty="0"/>
                      <a:t> </a:t>
                    </a:r>
                    <a:fld id="{6F7F3748-3CFA-42BE-ACE1-BB9809F9B8A7}" type="VALUE">
                      <a:rPr lang="he-IL" baseline="0" smtClean="0"/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baseline="0" dirty="0"/>
                      <a:t>, </a:t>
                    </a:r>
                    <a:fld id="{C746BD99-0A04-46F5-BA53-E61728E062A6}" type="PERCENTAGE">
                      <a:rPr lang="he-IL" baseline="0"/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he-IL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91D-4824-96FA-BCB6BD6378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'[תרשים ב- Microsoft PowerPoint]גיליון2'!$A$2:$A$6</c:f>
              <c:strCache>
                <c:ptCount val="5"/>
                <c:pt idx="0">
                  <c:v>רעש, אלכוהול</c:v>
                </c:pt>
                <c:pt idx="1">
                  <c:v>עישון</c:v>
                </c:pt>
                <c:pt idx="2">
                  <c:v>אופניים חשמליים</c:v>
                </c:pt>
                <c:pt idx="3">
                  <c:v>איסורי חניה</c:v>
                </c:pt>
                <c:pt idx="4">
                  <c:v>איכות חיים</c:v>
                </c:pt>
              </c:strCache>
            </c:strRef>
          </c:cat>
          <c:val>
            <c:numRef>
              <c:f>'[תרשים ב- Microsoft PowerPoint]גיליון2'!$B$2:$B$6</c:f>
              <c:numCache>
                <c:formatCode>General</c:formatCode>
                <c:ptCount val="5"/>
                <c:pt idx="0">
                  <c:v>96</c:v>
                </c:pt>
                <c:pt idx="1">
                  <c:v>82</c:v>
                </c:pt>
                <c:pt idx="2">
                  <c:v>21</c:v>
                </c:pt>
                <c:pt idx="3">
                  <c:v>2978</c:v>
                </c:pt>
                <c:pt idx="4">
                  <c:v>1622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1D-4824-96FA-BCB6BD63783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707995682429613E-2"/>
          <c:y val="0.17679276444619252"/>
          <c:w val="0.80360267722072765"/>
          <c:h val="0.7818727845116217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F96-4CC6-81E5-58D9070C61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F96-4CC6-81E5-58D9070C61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F96-4CC6-81E5-58D9070C61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F96-4CC6-81E5-58D9070C61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F96-4CC6-81E5-58D9070C6176}"/>
              </c:ext>
            </c:extLst>
          </c:dPt>
          <c:dLbls>
            <c:dLbl>
              <c:idx val="0"/>
              <c:layout>
                <c:manualLayout>
                  <c:x val="0"/>
                  <c:y val="-0.124725089950270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6294DAEE-BC3D-404A-A57E-5CF637252120}" type="CATEGORYNAME">
                      <a:rPr lang="he-IL" smtClean="0"/>
                      <a:pPr>
                        <a:defRPr sz="16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baseline="0" dirty="0"/>
                      <a:t> </a:t>
                    </a:r>
                    <a:fld id="{425C84E9-4DEF-4458-A654-15B28EEF538B}" type="VALUE">
                      <a:rPr lang="he-IL" baseline="0" smtClean="0"/>
                      <a:pPr>
                        <a:defRPr sz="16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baseline="0" dirty="0"/>
                      <a:t>, </a:t>
                    </a:r>
                    <a:fld id="{D56940D2-9CF8-462A-8245-D8158C08BF60}" type="PERCENTAGE">
                      <a:rPr lang="he-IL" baseline="0" dirty="0"/>
                      <a:pPr>
                        <a:defRPr sz="16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he-IL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96-4CC6-81E5-58D9070C6176}"/>
                </c:ext>
              </c:extLst>
            </c:dLbl>
            <c:dLbl>
              <c:idx val="1"/>
              <c:layout>
                <c:manualLayout>
                  <c:x val="0"/>
                  <c:y val="4.85368975135350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060C518C-35DC-4F51-BB34-E48287B54A4B}" type="CATEGORYNAME">
                      <a:rPr lang="he-IL" sz="160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 </a:t>
                    </a:r>
                    <a:fld id="{7C9FCC0F-5E80-4735-AA2B-E5273BF1DBFC}" type="VALUE">
                      <a:rPr lang="he-IL" sz="1600" baseline="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, </a:t>
                    </a:r>
                  </a:p>
                  <a:p>
                    <a:pPr>
                      <a:defRPr sz="160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fld id="{BDAB712E-B831-4DFE-8C65-91C797D8D712}" type="PERCENTAGE">
                      <a:rPr lang="he-IL" sz="1600" baseline="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27600418671015"/>
                      <c:h val="0.141052444774116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96-4CC6-81E5-58D9070C6176}"/>
                </c:ext>
              </c:extLst>
            </c:dLbl>
            <c:dLbl>
              <c:idx val="2"/>
              <c:layout>
                <c:manualLayout>
                  <c:x val="1.2376913061444065E-2"/>
                  <c:y val="-5.48677971892135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DD6F8DAC-0DFC-4C45-9302-B8F3B195EEE0}" type="CATEGORYNAME">
                      <a:rPr lang="he-IL" sz="160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 </a:t>
                    </a:r>
                    <a:fld id="{5E98D615-EA94-4BAF-802F-8FD459F15E8A}" type="VALUE">
                      <a:rPr lang="he-IL" sz="1600" baseline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, </a:t>
                    </a:r>
                  </a:p>
                  <a:p>
                    <a:pPr>
                      <a:defRPr sz="160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fld id="{5BBEFC0A-D196-4D6A-9246-AF2633AA46B9}" type="PERCENTAGE">
                      <a:rPr lang="he-IL" sz="1600" baseline="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96-4CC6-81E5-58D9070C6176}"/>
                </c:ext>
              </c:extLst>
            </c:dLbl>
            <c:dLbl>
              <c:idx val="3"/>
              <c:layout>
                <c:manualLayout>
                  <c:x val="-2.6869352424315665E-2"/>
                  <c:y val="-7.84270522500283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CD80C3CE-7675-4744-95FD-DD22266F2858}" type="CATEGORYNAME">
                      <a:rPr lang="he-IL" sz="160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 </a:t>
                    </a:r>
                    <a:fld id="{8E2798D0-785E-4511-9CD5-E1B2B6E49271}" type="VALUE">
                      <a:rPr lang="he-IL" sz="1600" baseline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, </a:t>
                    </a:r>
                  </a:p>
                  <a:p>
                    <a:pPr>
                      <a:defRPr sz="160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fld id="{3047CA84-15FC-411C-848D-5590F53178A1}" type="PERCENTAGE">
                      <a:rPr lang="he-IL" sz="1600" baseline="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F96-4CC6-81E5-58D9070C6176}"/>
                </c:ext>
              </c:extLst>
            </c:dLbl>
            <c:dLbl>
              <c:idx val="4"/>
              <c:layout>
                <c:manualLayout>
                  <c:x val="0.23432248350715676"/>
                  <c:y val="-0.107530247908726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defRPr>
                    </a:pPr>
                    <a:fld id="{4ED160BD-F7D1-4FB9-8FFE-3B1AE1DFC439}" type="CATEGORYNAME">
                      <a:rPr lang="he-IL" sz="160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[שם קטגוריה]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 </a:t>
                    </a:r>
                    <a:fld id="{58034D7F-180F-4E70-8685-78A6B395BEFC}" type="VALUE">
                      <a:rPr lang="he-IL" sz="1600" baseline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[ערך]</a:t>
                    </a:fld>
                    <a:r>
                      <a:rPr lang="he-IL" sz="1600" baseline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t>, </a:t>
                    </a:r>
                  </a:p>
                  <a:p>
                    <a:pPr>
                      <a:defRPr sz="1600">
                        <a:solidFill>
                          <a:schemeClr val="accent1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defRPr>
                    </a:pPr>
                    <a:fld id="{E10FEBFD-DBEF-46F0-819F-032E576D1F24}" type="PERCENTAGE">
                      <a:rPr lang="he-IL" sz="1600" baseline="0" smtClean="0">
                        <a:latin typeface="Segoe UI Semilight" panose="020B0402040204020203" pitchFamily="34" charset="0"/>
                        <a:cs typeface="Segoe UI Semilight" panose="020B0402040204020203" pitchFamily="34" charset="0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defRPr>
                      </a:pPr>
                      <a:t>[אחוז]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Segoe UI Semilight" panose="020B0402040204020203" pitchFamily="34" charset="0"/>
                      <a:ea typeface="+mn-ea"/>
                      <a:cs typeface="Segoe UI Semilight" panose="020B04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62800456873769"/>
                      <c:h val="0.103404694702748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F96-4CC6-81E5-58D9070C6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גיליון5!$A$2:$A$6</c:f>
              <c:strCache>
                <c:ptCount val="5"/>
                <c:pt idx="0">
                  <c:v>איכות חיים</c:v>
                </c:pt>
                <c:pt idx="1">
                  <c:v>חירום וסכנות לציבור</c:v>
                </c:pt>
                <c:pt idx="2">
                  <c:v>אלימות</c:v>
                </c:pt>
                <c:pt idx="3">
                  <c:v>תנועה</c:v>
                </c:pt>
                <c:pt idx="4">
                  <c:v>סיוע לבעל סמכות</c:v>
                </c:pt>
              </c:strCache>
            </c:strRef>
          </c:cat>
          <c:val>
            <c:numRef>
              <c:f>גיליון5!$B$2:$B$6</c:f>
              <c:numCache>
                <c:formatCode>General</c:formatCode>
                <c:ptCount val="5"/>
                <c:pt idx="0">
                  <c:v>4035</c:v>
                </c:pt>
                <c:pt idx="1">
                  <c:v>2195</c:v>
                </c:pt>
                <c:pt idx="2">
                  <c:v>1123</c:v>
                </c:pt>
                <c:pt idx="3">
                  <c:v>353</c:v>
                </c:pt>
                <c:pt idx="4">
                  <c:v>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F96-4CC6-81E5-58D9070C617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956197654216601E-2"/>
          <c:y val="3.7372216132480089E-2"/>
          <c:w val="0.64751266377902128"/>
          <c:h val="0.7871341731922662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'גרף 2 '!$B$1</c:f>
              <c:strCache>
                <c:ptCount val="1"/>
                <c:pt idx="0">
                  <c:v>סה"כ דוחות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40000"/>
                      <a:satMod val="155000"/>
                    </a:schemeClr>
                  </a:gs>
                  <a:gs pos="65000">
                    <a:schemeClr val="accent1">
                      <a:shade val="85000"/>
                      <a:satMod val="155000"/>
                    </a:schemeClr>
                  </a:gs>
                  <a:gs pos="100000">
                    <a:schemeClr val="accent1"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1-6097-4005-96B9-237CDAEF5D3B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40000"/>
                      <a:satMod val="155000"/>
                    </a:schemeClr>
                  </a:gs>
                  <a:gs pos="65000">
                    <a:schemeClr val="accent2">
                      <a:shade val="85000"/>
                      <a:satMod val="155000"/>
                    </a:schemeClr>
                  </a:gs>
                  <a:gs pos="100000">
                    <a:schemeClr val="accent2"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3-6097-4005-96B9-237CDAEF5D3B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40000"/>
                      <a:satMod val="155000"/>
                    </a:schemeClr>
                  </a:gs>
                  <a:gs pos="65000">
                    <a:schemeClr val="accent3">
                      <a:shade val="85000"/>
                      <a:satMod val="155000"/>
                    </a:schemeClr>
                  </a:gs>
                  <a:gs pos="100000">
                    <a:schemeClr val="accent3"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5-6097-4005-96B9-237CDAEF5D3B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40000"/>
                      <a:satMod val="155000"/>
                    </a:schemeClr>
                  </a:gs>
                  <a:gs pos="65000">
                    <a:schemeClr val="accent4">
                      <a:shade val="85000"/>
                      <a:satMod val="155000"/>
                    </a:schemeClr>
                  </a:gs>
                  <a:gs pos="100000">
                    <a:schemeClr val="accent4"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7-6097-4005-96B9-237CDAEF5D3B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40000"/>
                      <a:satMod val="155000"/>
                    </a:schemeClr>
                  </a:gs>
                  <a:gs pos="65000">
                    <a:schemeClr val="accent5">
                      <a:shade val="85000"/>
                      <a:satMod val="155000"/>
                    </a:schemeClr>
                  </a:gs>
                  <a:gs pos="100000">
                    <a:schemeClr val="accent5"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9-6097-4005-96B9-237CDAEF5D3B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40000"/>
                      <a:satMod val="155000"/>
                    </a:schemeClr>
                  </a:gs>
                  <a:gs pos="65000">
                    <a:schemeClr val="accent6">
                      <a:shade val="85000"/>
                      <a:satMod val="155000"/>
                    </a:schemeClr>
                  </a:gs>
                  <a:gs pos="100000">
                    <a:schemeClr val="accent6"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B-6097-4005-96B9-237CDAEF5D3B}"/>
              </c:ext>
            </c:extLst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40000"/>
                      <a:satMod val="155000"/>
                    </a:schemeClr>
                  </a:gs>
                  <a:gs pos="65000">
                    <a:schemeClr val="accent1">
                      <a:lumMod val="60000"/>
                      <a:shade val="85000"/>
                      <a:satMod val="155000"/>
                    </a:schemeClr>
                  </a:gs>
                  <a:gs pos="100000">
                    <a:schemeClr val="accent1">
                      <a:lumMod val="60000"/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D-6097-4005-96B9-237CDAEF5D3B}"/>
              </c:ext>
            </c:extLst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40000"/>
                      <a:satMod val="155000"/>
                    </a:schemeClr>
                  </a:gs>
                  <a:gs pos="65000">
                    <a:schemeClr val="accent2">
                      <a:lumMod val="60000"/>
                      <a:shade val="85000"/>
                      <a:satMod val="155000"/>
                    </a:schemeClr>
                  </a:gs>
                  <a:gs pos="100000">
                    <a:schemeClr val="accent2">
                      <a:lumMod val="60000"/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0F-6097-4005-96B9-237CDAEF5D3B}"/>
              </c:ext>
            </c:extLst>
          </c:dPt>
          <c:dPt>
            <c:idx val="8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40000"/>
                      <a:satMod val="155000"/>
                    </a:schemeClr>
                  </a:gs>
                  <a:gs pos="65000">
                    <a:schemeClr val="accent3">
                      <a:lumMod val="60000"/>
                      <a:shade val="85000"/>
                      <a:satMod val="155000"/>
                    </a:schemeClr>
                  </a:gs>
                  <a:gs pos="100000">
                    <a:schemeClr val="accent3">
                      <a:lumMod val="60000"/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11-6097-4005-96B9-237CDAEF5D3B}"/>
              </c:ext>
            </c:extLst>
          </c:dPt>
          <c:dPt>
            <c:idx val="9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40000"/>
                      <a:satMod val="155000"/>
                    </a:schemeClr>
                  </a:gs>
                  <a:gs pos="65000">
                    <a:schemeClr val="accent4">
                      <a:lumMod val="60000"/>
                      <a:shade val="85000"/>
                      <a:satMod val="155000"/>
                    </a:schemeClr>
                  </a:gs>
                  <a:gs pos="100000">
                    <a:schemeClr val="accent4">
                      <a:lumMod val="60000"/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13-6097-4005-96B9-237CDAEF5D3B}"/>
              </c:ext>
            </c:extLst>
          </c:dPt>
          <c:dPt>
            <c:idx val="10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40000"/>
                      <a:satMod val="155000"/>
                    </a:schemeClr>
                  </a:gs>
                  <a:gs pos="65000">
                    <a:schemeClr val="accent5">
                      <a:lumMod val="60000"/>
                      <a:shade val="85000"/>
                      <a:satMod val="155000"/>
                    </a:schemeClr>
                  </a:gs>
                  <a:gs pos="100000">
                    <a:schemeClr val="accent5">
                      <a:lumMod val="60000"/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15-6097-4005-96B9-237CDAEF5D3B}"/>
              </c:ext>
            </c:extLst>
          </c:dPt>
          <c:dPt>
            <c:idx val="11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40000"/>
                      <a:satMod val="155000"/>
                    </a:schemeClr>
                  </a:gs>
                  <a:gs pos="65000">
                    <a:schemeClr val="accent6">
                      <a:lumMod val="60000"/>
                      <a:shade val="85000"/>
                      <a:satMod val="155000"/>
                    </a:schemeClr>
                  </a:gs>
                  <a:gs pos="100000">
                    <a:schemeClr val="accent6">
                      <a:lumMod val="60000"/>
                      <a:shade val="95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9000" dist="25400" dir="5400000">
                  <a:srgbClr val="000000">
                    <a:alpha val="3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prstMaterial="matte">
                <a:bevelT h="22225"/>
              </a:sp3d>
            </c:spPr>
            <c:extLst>
              <c:ext xmlns:c16="http://schemas.microsoft.com/office/drawing/2014/chart" uri="{C3380CC4-5D6E-409C-BE32-E72D297353CC}">
                <c16:uniqueId val="{00000017-6097-4005-96B9-237CDAEF5D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'גרף 2 '!$A$2:$A$12</c:f>
              <c:strCache>
                <c:ptCount val="11"/>
                <c:pt idx="1">
                  <c:v>הניח מכשול ברחוב </c:v>
                </c:pt>
                <c:pt idx="2">
                  <c:v>השחתה במרחב הציבורי</c:v>
                </c:pt>
                <c:pt idx="3">
                  <c:v>הבעיר אש במקום ציבורי </c:v>
                </c:pt>
                <c:pt idx="4">
                  <c:v>נמצא בגן מעבר לשעות הפעילות</c:v>
                </c:pt>
                <c:pt idx="5">
                  <c:v>הפרעה לתנועה על המדרכה ע"י רכב ממונע דו גלגלי </c:v>
                </c:pt>
                <c:pt idx="6">
                  <c:v>השלכת פסולת במקום ציבורי</c:v>
                </c:pt>
                <c:pt idx="7">
                  <c:v>הכניס/נהג/השאיר רכב בגן </c:v>
                </c:pt>
                <c:pt idx="8">
                  <c:v>עישן במקום ציבורי  </c:v>
                </c:pt>
                <c:pt idx="9">
                  <c:v>רעש חזק מרכב</c:v>
                </c:pt>
                <c:pt idx="10">
                  <c:v>פתח עסק או בית עינוג בימים ובשעות אסורות </c:v>
                </c:pt>
              </c:strCache>
            </c:strRef>
          </c:cat>
          <c:val>
            <c:numRef>
              <c:f>'גרף 2 '!$B$2:$B$12</c:f>
              <c:numCache>
                <c:formatCode>General</c:formatCode>
                <c:ptCount val="11"/>
                <c:pt idx="1">
                  <c:v>241</c:v>
                </c:pt>
                <c:pt idx="2">
                  <c:v>277</c:v>
                </c:pt>
                <c:pt idx="3">
                  <c:v>279</c:v>
                </c:pt>
                <c:pt idx="4">
                  <c:v>336</c:v>
                </c:pt>
                <c:pt idx="5">
                  <c:v>348</c:v>
                </c:pt>
                <c:pt idx="6">
                  <c:v>425</c:v>
                </c:pt>
                <c:pt idx="7">
                  <c:v>586</c:v>
                </c:pt>
                <c:pt idx="8">
                  <c:v>631</c:v>
                </c:pt>
                <c:pt idx="9">
                  <c:v>780</c:v>
                </c:pt>
                <c:pt idx="10">
                  <c:v>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097-4005-96B9-237CDAEF5D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459717167"/>
        <c:axId val="569797759"/>
      </c:barChart>
      <c:catAx>
        <c:axId val="459717167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569797759"/>
        <c:crosses val="autoZero"/>
        <c:auto val="1"/>
        <c:lblAlgn val="l"/>
        <c:lblOffset val="100"/>
        <c:noMultiLvlLbl val="0"/>
      </c:catAx>
      <c:valAx>
        <c:axId val="569797759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defRPr>
                </a:pPr>
                <a:r>
                  <a:rPr lang="he-IL" sz="2400" dirty="0"/>
                  <a:t>סה"כ היקף הקנסות שנרשמו- 4,820</a:t>
                </a:r>
              </a:p>
            </c:rich>
          </c:tx>
          <c:layout>
            <c:manualLayout>
              <c:xMode val="edge"/>
              <c:yMode val="edge"/>
              <c:x val="0.36815072938582133"/>
              <c:y val="0.925422407985631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pPr>
            <a:endParaRPr lang="en-US"/>
          </a:p>
        </c:txPr>
        <c:crossAx val="459717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Segoe UI Semilight" panose="020B0402040204020203" pitchFamily="34" charset="0"/>
          <a:cs typeface="Segoe UI Semilight" panose="020B04020402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97674261496967E-2"/>
          <c:y val="0.18553815338346749"/>
          <c:w val="0.91534744209298446"/>
          <c:h val="0.640478298060875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75</c:v>
                </c:pt>
                <c:pt idx="1">
                  <c:v>27</c:v>
                </c:pt>
                <c:pt idx="2">
                  <c:v>35</c:v>
                </c:pt>
                <c:pt idx="3">
                  <c:v>71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490E-4EEB-AEBF-D453E52422AB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62</c:v>
                </c:pt>
                <c:pt idx="1">
                  <c:v>29</c:v>
                </c:pt>
                <c:pt idx="2">
                  <c:v>40</c:v>
                </c:pt>
                <c:pt idx="3">
                  <c:v>63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490E-4EEB-AEBF-D453E5242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4044544"/>
        <c:axId val="264046464"/>
      </c:barChart>
      <c:catAx>
        <c:axId val="264044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smtId="4294967295">
                <a:cs typeface="+mn-cs"/>
              </a:defRPr>
            </a:pPr>
            <a:endParaRPr lang="en-US"/>
          </a:p>
        </c:txPr>
        <c:crossAx val="264046464"/>
        <c:crosses val="autoZero"/>
        <c:auto val="0"/>
        <c:lblAlgn val="ctr"/>
        <c:lblOffset val="100"/>
        <c:noMultiLvlLbl val="0"/>
      </c:catAx>
      <c:valAx>
        <c:axId val="264046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40445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92887809989626346"/>
          <c:y val="0.44392242844742585"/>
          <c:w val="6.808348758690369E-2"/>
          <c:h val="0.11606635075501395"/>
        </c:manualLayout>
      </c:layout>
      <c:overlay val="0"/>
    </c:legend>
    <c:plotVisOnly val="1"/>
    <c:dispBlanksAs val="gap"/>
    <c:showDLblsOverMax val="0"/>
  </c:chart>
  <c:spPr>
    <a:ln w="19050">
      <a:solidFill>
        <a:schemeClr val="tx1"/>
      </a:solidFill>
    </a:ln>
  </c:spPr>
  <c:txPr>
    <a:bodyPr/>
    <a:lstStyle/>
    <a:p>
      <a:pPr>
        <a:defRPr sz="1400" b="1" smtId="4294967295">
          <a:solidFill>
            <a:srgbClr val="002060"/>
          </a:solidFill>
          <a:latin typeface="David" pitchFamily="34" charset="-79"/>
          <a:cs typeface="David" pitchFamily="34" charset="-79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262260019779205E-2"/>
          <c:y val="0.10244452208280563"/>
          <c:w val="0.84609001874923706"/>
          <c:h val="0.59292846918106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6CF-4F15-8A78-9E37398AC31A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6CF-4F15-8A78-9E37398AC31A}"/>
                </c:ext>
              </c:extLst>
            </c:dLbl>
            <c:dLbl>
              <c:idx val="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6CF-4F15-8A78-9E37398AC31A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6CF-4F15-8A78-9E37398AC31A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6CF-4F15-8A78-9E37398AC31A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6CF-4F15-8A78-9E37398AC31A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6CF-4F15-8A78-9E37398AC31A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6CF-4F15-8A78-9E37398AC31A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C6CF-4F15-8A78-9E37398AC31A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6CF-4F15-8A78-9E37398AC31A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6CF-4F15-8A78-9E37398AC31A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6CF-4F15-8A78-9E37398AC31A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C6CF-4F15-8A78-9E37398AC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גיליון1!$B$2:$B$14</c:f>
              <c:numCache>
                <c:formatCode>General</c:formatCode>
                <c:ptCount val="13"/>
                <c:pt idx="0">
                  <c:v>8</c:v>
                </c:pt>
                <c:pt idx="1">
                  <c:v>7</c:v>
                </c:pt>
                <c:pt idx="2">
                  <c:v>13</c:v>
                </c:pt>
                <c:pt idx="3">
                  <c:v>6</c:v>
                </c:pt>
                <c:pt idx="4">
                  <c:v>3</c:v>
                </c:pt>
                <c:pt idx="5">
                  <c:v>10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4</c:v>
                </c:pt>
                <c:pt idx="10">
                  <c:v>9</c:v>
                </c:pt>
                <c:pt idx="11">
                  <c:v>5</c:v>
                </c:pt>
                <c:pt idx="12">
                  <c:v>80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D-C6CF-4F15-8A78-9E37398AC31A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C6CF-4F15-8A78-9E37398AC31A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6CF-4F15-8A78-9E37398AC31A}"/>
                </c:ext>
              </c:extLst>
            </c:dLbl>
            <c:dLbl>
              <c:idx val="2"/>
              <c:layout>
                <c:manualLayout>
                  <c:x val="1.469744136556983E-3"/>
                  <c:y val="1.0247462429106236E-2"/>
                </c:manualLayout>
              </c:layout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6CF-4F15-8A78-9E37398AC31A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C6CF-4F15-8A78-9E37398AC31A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C6CF-4F15-8A78-9E37398AC31A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6CF-4F15-8A78-9E37398AC31A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C6CF-4F15-8A78-9E37398AC31A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C6CF-4F15-8A78-9E37398AC31A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C6CF-4F15-8A78-9E37398AC31A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C6CF-4F15-8A78-9E37398AC31A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C6CF-4F15-8A78-9E37398AC31A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C6CF-4F15-8A78-9E37398AC31A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C6CF-4F15-8A78-9E37398AC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גיליון1!$C$2:$C$14</c:f>
              <c:numCache>
                <c:formatCode>General</c:formatCode>
                <c:ptCount val="13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1</c:v>
                </c:pt>
                <c:pt idx="8">
                  <c:v>7</c:v>
                </c:pt>
                <c:pt idx="9">
                  <c:v>8</c:v>
                </c:pt>
                <c:pt idx="10">
                  <c:v>10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1B-C6CF-4F15-8A78-9E37398AC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6368512"/>
        <c:axId val="306373376"/>
      </c:barChart>
      <c:catAx>
        <c:axId val="30636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baseline="0" smtId="4294967295"/>
            </a:pPr>
            <a:endParaRPr lang="en-US"/>
          </a:p>
        </c:txPr>
        <c:crossAx val="306373376"/>
        <c:crosses val="autoZero"/>
        <c:auto val="0"/>
        <c:lblAlgn val="ctr"/>
        <c:lblOffset val="100"/>
        <c:noMultiLvlLbl val="0"/>
      </c:catAx>
      <c:valAx>
        <c:axId val="306373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6368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2375373840332031"/>
          <c:y val="0.33686116337776184"/>
          <c:w val="7.6246276497840881E-2"/>
          <c:h val="0.32627710700035095"/>
        </c:manualLayout>
      </c:layout>
      <c:overlay val="0"/>
      <c:txPr>
        <a:bodyPr/>
        <a:lstStyle/>
        <a:p>
          <a:pPr>
            <a:defRPr sz="1400" smtId="4294967295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smtId="4294967295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47387268989064E-3"/>
          <c:y val="0.11951788285939495"/>
          <c:w val="0.98305052254620218"/>
          <c:h val="0.59178066791144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55</c:v>
                </c:pt>
                <c:pt idx="1">
                  <c:v>5</c:v>
                </c:pt>
                <c:pt idx="2">
                  <c:v>9</c:v>
                </c:pt>
                <c:pt idx="3">
                  <c:v>24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E7FC-47CE-8C00-117D574B75F6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54</c:v>
                </c:pt>
                <c:pt idx="1">
                  <c:v>19</c:v>
                </c:pt>
                <c:pt idx="2">
                  <c:v>9</c:v>
                </c:pt>
                <c:pt idx="3">
                  <c:v>25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E7FC-47CE-8C00-117D574B7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432896"/>
        <c:axId val="224434816"/>
      </c:barChart>
      <c:catAx>
        <c:axId val="22443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4434816"/>
        <c:crosses val="autoZero"/>
        <c:auto val="0"/>
        <c:lblAlgn val="ctr"/>
        <c:lblOffset val="100"/>
        <c:noMultiLvlLbl val="0"/>
      </c:catAx>
      <c:valAx>
        <c:axId val="224434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43289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5385301539332851"/>
          <c:y val="0.8683964680204328"/>
          <c:w val="8.4589661279798389E-2"/>
          <c:h val="0.13017305424614872"/>
        </c:manualLayout>
      </c:layout>
      <c:overlay val="0"/>
    </c:legend>
    <c:plotVisOnly val="1"/>
    <c:dispBlanksAs val="gap"/>
    <c:showDLblsOverMax val="0"/>
  </c:chart>
  <c:spPr>
    <a:ln w="19050">
      <a:solidFill>
        <a:schemeClr val="tx1"/>
      </a:solidFill>
    </a:ln>
  </c:spPr>
  <c:txPr>
    <a:bodyPr/>
    <a:lstStyle/>
    <a:p>
      <a:pPr>
        <a:defRPr sz="1400" b="1" smtId="4294967295">
          <a:solidFill>
            <a:srgbClr val="002060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31522289589797"/>
          <c:y val="0.19175105624146169"/>
          <c:w val="0.80759537159575356"/>
          <c:h val="0.44679029811292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142-4E9F-A4E1-E141C0C25D2E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142-4E9F-A4E1-E141C0C25D2E}"/>
                </c:ext>
              </c:extLst>
            </c:dLbl>
            <c:dLbl>
              <c:idx val="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142-4E9F-A4E1-E141C0C25D2E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142-4E9F-A4E1-E141C0C25D2E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142-4E9F-A4E1-E141C0C25D2E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142-4E9F-A4E1-E141C0C25D2E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142-4E9F-A4E1-E141C0C25D2E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142-4E9F-A4E1-E141C0C25D2E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142-4E9F-A4E1-E141C0C25D2E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142-4E9F-A4E1-E141C0C25D2E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142-4E9F-A4E1-E141C0C25D2E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142-4E9F-A4E1-E141C0C25D2E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0142-4E9F-A4E1-E141C0C25D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smtId="4294967295"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גיליון1!$B$2:$B$14</c:f>
              <c:numCache>
                <c:formatCode>General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10</c:v>
                </c:pt>
                <c:pt idx="4">
                  <c:v>10</c:v>
                </c:pt>
                <c:pt idx="5">
                  <c:v>6</c:v>
                </c:pt>
                <c:pt idx="6">
                  <c:v>3</c:v>
                </c:pt>
                <c:pt idx="7">
                  <c:v>6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4</c:v>
                </c:pt>
                <c:pt idx="12">
                  <c:v>60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D-0142-4E9F-A4E1-E141C0C25D2E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0142-4E9F-A4E1-E141C0C25D2E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0142-4E9F-A4E1-E141C0C25D2E}"/>
                </c:ext>
              </c:extLst>
            </c:dLbl>
            <c:dLbl>
              <c:idx val="2"/>
              <c:layout>
                <c:manualLayout>
                  <c:x val="1.469744136556983E-3"/>
                  <c:y val="1.0247462429106236E-2"/>
                </c:manualLayout>
              </c:layout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142-4E9F-A4E1-E141C0C25D2E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0142-4E9F-A4E1-E141C0C25D2E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0142-4E9F-A4E1-E141C0C25D2E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142-4E9F-A4E1-E141C0C25D2E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0142-4E9F-A4E1-E141C0C25D2E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0142-4E9F-A4E1-E141C0C25D2E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0142-4E9F-A4E1-E141C0C25D2E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142-4E9F-A4E1-E141C0C25D2E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0142-4E9F-A4E1-E141C0C25D2E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0142-4E9F-A4E1-E141C0C25D2E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smtId="4294967295"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0142-4E9F-A4E1-E141C0C25D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smtId="4294967295"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גיליון1!$C$2:$C$14</c:f>
              <c:numCache>
                <c:formatCode>General</c:formatCode>
                <c:ptCount val="13"/>
                <c:pt idx="0">
                  <c:v>6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0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1B-0142-4E9F-A4E1-E141C0C25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299648"/>
        <c:axId val="138305536"/>
      </c:barChart>
      <c:catAx>
        <c:axId val="13829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baseline="0" smtId="4294967295"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138305536"/>
        <c:crosses val="autoZero"/>
        <c:auto val="0"/>
        <c:lblAlgn val="ctr"/>
        <c:lblOffset val="100"/>
        <c:noMultiLvlLbl val="0"/>
      </c:catAx>
      <c:valAx>
        <c:axId val="138305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138299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1796158835764"/>
          <c:y val="0.76715701159580196"/>
          <c:w val="7.1804582891495924E-2"/>
          <c:h val="0.16390137782855044"/>
        </c:manualLayout>
      </c:layout>
      <c:overlay val="0"/>
      <c:txPr>
        <a:bodyPr/>
        <a:lstStyle/>
        <a:p>
          <a:pPr>
            <a:defRPr sz="1400" smtId="4294967295">
              <a:latin typeface="Segoe UI Light" panose="020B0502040204020203" pitchFamily="34" charset="0"/>
              <a:cs typeface="Segoe UI Light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smtId="4294967295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371926290793738E-2"/>
          <c:y val="9.9468304778543876E-2"/>
          <c:w val="0.94055611128644856"/>
          <c:h val="0.54876818700172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207</c:v>
                </c:pt>
                <c:pt idx="1">
                  <c:v>124</c:v>
                </c:pt>
                <c:pt idx="2">
                  <c:v>62</c:v>
                </c:pt>
                <c:pt idx="3">
                  <c:v>112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4092-428C-9230-5C54695909B9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316</c:v>
                </c:pt>
                <c:pt idx="1">
                  <c:v>225</c:v>
                </c:pt>
                <c:pt idx="2">
                  <c:v>80</c:v>
                </c:pt>
                <c:pt idx="3">
                  <c:v>136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4092-428C-9230-5C5469590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6746880"/>
        <c:axId val="346748416"/>
      </c:barChart>
      <c:catAx>
        <c:axId val="3467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6748416"/>
        <c:crosses val="autoZero"/>
        <c:auto val="0"/>
        <c:lblAlgn val="ctr"/>
        <c:lblOffset val="100"/>
        <c:noMultiLvlLbl val="0"/>
      </c:catAx>
      <c:valAx>
        <c:axId val="346748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674688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3523114487750397"/>
          <c:y val="0.84177287258179356"/>
          <c:w val="8.4761794071148353E-2"/>
          <c:h val="0.13184418449322827"/>
        </c:manualLayout>
      </c:layout>
      <c:overlay val="0"/>
    </c:legend>
    <c:plotVisOnly val="1"/>
    <c:dispBlanksAs val="gap"/>
    <c:showDLblsOverMax val="0"/>
  </c:chart>
  <c:spPr>
    <a:ln w="19050">
      <a:solidFill>
        <a:schemeClr val="tx1"/>
      </a:solidFill>
    </a:ln>
  </c:spPr>
  <c:txPr>
    <a:bodyPr/>
    <a:lstStyle/>
    <a:p>
      <a:pPr>
        <a:defRPr sz="1400" b="1" smtId="4294967295">
          <a:solidFill>
            <a:srgbClr val="002060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84874331648057"/>
          <c:y val="0.23559922364490943"/>
          <c:w val="0.77650354122774379"/>
          <c:h val="0.45977391464164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DC9-4959-8BB5-F6ACC3785426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C9-4959-8BB5-F6ACC3785426}"/>
                </c:ext>
              </c:extLst>
            </c:dLbl>
            <c:dLbl>
              <c:idx val="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DC9-4959-8BB5-F6ACC3785426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DC9-4959-8BB5-F6ACC3785426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DC9-4959-8BB5-F6ACC3785426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DC9-4959-8BB5-F6ACC3785426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DC9-4959-8BB5-F6ACC3785426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DC9-4959-8BB5-F6ACC3785426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DC9-4959-8BB5-F6ACC3785426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DC9-4959-8BB5-F6ACC3785426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DC9-4959-8BB5-F6ACC3785426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DC9-4959-8BB5-F6ACC3785426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FDC9-4959-8BB5-F6ACC37854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גיליון1!$B$2:$B$14</c:f>
              <c:numCache>
                <c:formatCode>General</c:formatCode>
                <c:ptCount val="13"/>
                <c:pt idx="0">
                  <c:v>30</c:v>
                </c:pt>
                <c:pt idx="1">
                  <c:v>22</c:v>
                </c:pt>
                <c:pt idx="2">
                  <c:v>10</c:v>
                </c:pt>
                <c:pt idx="3">
                  <c:v>12</c:v>
                </c:pt>
                <c:pt idx="4">
                  <c:v>22</c:v>
                </c:pt>
                <c:pt idx="5">
                  <c:v>24</c:v>
                </c:pt>
                <c:pt idx="6">
                  <c:v>13</c:v>
                </c:pt>
                <c:pt idx="7">
                  <c:v>29</c:v>
                </c:pt>
                <c:pt idx="8">
                  <c:v>18</c:v>
                </c:pt>
                <c:pt idx="9">
                  <c:v>13</c:v>
                </c:pt>
                <c:pt idx="10">
                  <c:v>12</c:v>
                </c:pt>
                <c:pt idx="11">
                  <c:v>0</c:v>
                </c:pt>
                <c:pt idx="12">
                  <c:v>207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D-FDC9-4959-8BB5-F6ACC3785426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FDC9-4959-8BB5-F6ACC3785426}"/>
                </c:ext>
              </c:extLst>
            </c:dLbl>
            <c:dLbl>
              <c:idx val="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FDC9-4959-8BB5-F6ACC3785426}"/>
                </c:ext>
              </c:extLst>
            </c:dLbl>
            <c:dLbl>
              <c:idx val="2"/>
              <c:layout>
                <c:manualLayout>
                  <c:x val="1.469744136556983E-3"/>
                  <c:y val="1.0247462429106236E-2"/>
                </c:manualLayout>
              </c:layout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DC9-4959-8BB5-F6ACC3785426}"/>
                </c:ext>
              </c:extLst>
            </c:dLbl>
            <c:dLbl>
              <c:idx val="3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FDC9-4959-8BB5-F6ACC3785426}"/>
                </c:ext>
              </c:extLst>
            </c:dLbl>
            <c:dLbl>
              <c:idx val="4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FDC9-4959-8BB5-F6ACC3785426}"/>
                </c:ext>
              </c:extLst>
            </c:dLbl>
            <c:dLbl>
              <c:idx val="5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FDC9-4959-8BB5-F6ACC3785426}"/>
                </c:ext>
              </c:extLst>
            </c:dLbl>
            <c:dLbl>
              <c:idx val="6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FDC9-4959-8BB5-F6ACC3785426}"/>
                </c:ext>
              </c:extLst>
            </c:dLbl>
            <c:dLbl>
              <c:idx val="7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FDC9-4959-8BB5-F6ACC3785426}"/>
                </c:ext>
              </c:extLst>
            </c:dLbl>
            <c:dLbl>
              <c:idx val="8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FDC9-4959-8BB5-F6ACC3785426}"/>
                </c:ext>
              </c:extLst>
            </c:dLbl>
            <c:dLbl>
              <c:idx val="9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FDC9-4959-8BB5-F6ACC3785426}"/>
                </c:ext>
              </c:extLst>
            </c:dLbl>
            <c:dLbl>
              <c:idx val="10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FDC9-4959-8BB5-F6ACC3785426}"/>
                </c:ext>
              </c:extLst>
            </c:dLbl>
            <c:dLbl>
              <c:idx val="11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FDC9-4959-8BB5-F6ACC3785426}"/>
                </c:ext>
              </c:extLst>
            </c:dLbl>
            <c:dLbl>
              <c:idx val="12"/>
              <c:spPr/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1" smtId="4294967295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FDC9-4959-8BB5-F6ACC37854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 smtId="4294967295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גיליון1!$C$2:$C$14</c:f>
              <c:numCache>
                <c:formatCode>General</c:formatCode>
                <c:ptCount val="13"/>
                <c:pt idx="0">
                  <c:v>41</c:v>
                </c:pt>
                <c:pt idx="1">
                  <c:v>31</c:v>
                </c:pt>
                <c:pt idx="2">
                  <c:v>21</c:v>
                </c:pt>
                <c:pt idx="3">
                  <c:v>34</c:v>
                </c:pt>
                <c:pt idx="4">
                  <c:v>29</c:v>
                </c:pt>
                <c:pt idx="5">
                  <c:v>39</c:v>
                </c:pt>
                <c:pt idx="6">
                  <c:v>26</c:v>
                </c:pt>
                <c:pt idx="7">
                  <c:v>21</c:v>
                </c:pt>
                <c:pt idx="8">
                  <c:v>33</c:v>
                </c:pt>
                <c:pt idx="9">
                  <c:v>11</c:v>
                </c:pt>
                <c:pt idx="10">
                  <c:v>12</c:v>
                </c:pt>
                <c:pt idx="12">
                  <c:v>316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1B-FDC9-4959-8BB5-F6ACC3785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151808"/>
        <c:axId val="348153344"/>
      </c:barChart>
      <c:catAx>
        <c:axId val="348151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baseline="0" smtId="4294967295"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348153344"/>
        <c:crosses val="autoZero"/>
        <c:auto val="0"/>
        <c:lblAlgn val="ctr"/>
        <c:lblOffset val="100"/>
        <c:noMultiLvlLbl val="0"/>
      </c:catAx>
      <c:valAx>
        <c:axId val="348153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815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736387677236258"/>
          <c:y val="0.8421244795466698"/>
          <c:w val="7.6246276497840881E-2"/>
          <c:h val="0.10304713822364678"/>
        </c:manualLayout>
      </c:layout>
      <c:overlay val="0"/>
      <c:txPr>
        <a:bodyPr/>
        <a:lstStyle/>
        <a:p>
          <a:pPr>
            <a:defRPr sz="1400" smtId="4294967295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smtId="4294967295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87604071502345E-2"/>
          <c:y val="0.14628786169861108"/>
          <c:w val="0.95632338369560599"/>
          <c:h val="0.456179377891198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196</c:v>
                </c:pt>
                <c:pt idx="1">
                  <c:v>71</c:v>
                </c:pt>
                <c:pt idx="2">
                  <c:v>30</c:v>
                </c:pt>
                <c:pt idx="3">
                  <c:v>64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0-6749-4477-B96F-1C4180775C15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גיליון1!$A$2:$A$5</c:f>
              <c:strCache>
                <c:ptCount val="4"/>
                <c:pt idx="0">
                  <c:v>תיקים</c:v>
                </c:pt>
                <c:pt idx="1">
                  <c:v>כתב אישום</c:v>
                </c:pt>
                <c:pt idx="2">
                  <c:v>תו"ה</c:v>
                </c:pt>
                <c:pt idx="3">
                  <c:v>מעצרים</c:v>
                </c:pt>
              </c:strCache>
            </c:str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201</c:v>
                </c:pt>
                <c:pt idx="1">
                  <c:v>100</c:v>
                </c:pt>
                <c:pt idx="2">
                  <c:v>56</c:v>
                </c:pt>
                <c:pt idx="3">
                  <c:v>123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1-6749-4477-B96F-1C4180775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115968"/>
        <c:axId val="420117504"/>
      </c:barChart>
      <c:catAx>
        <c:axId val="420115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smtId="4294967295">
                <a:latin typeface="Segoe UI Light" panose="020B0502040204020203" pitchFamily="34" charset="0"/>
                <a:cs typeface="Segoe UI Light" panose="020B0502040204020203" pitchFamily="34" charset="0"/>
              </a:defRPr>
            </a:pPr>
            <a:endParaRPr lang="en-US"/>
          </a:p>
        </c:txPr>
        <c:crossAx val="420117504"/>
        <c:crosses val="autoZero"/>
        <c:auto val="0"/>
        <c:lblAlgn val="ctr"/>
        <c:lblOffset val="100"/>
        <c:noMultiLvlLbl val="0"/>
      </c:catAx>
      <c:valAx>
        <c:axId val="420117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201159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45936025793976826"/>
          <c:y val="0.76977825212409179"/>
          <c:w val="8.1279425830571211E-2"/>
          <c:h val="0.1939030113145343"/>
        </c:manualLayout>
      </c:layout>
      <c:overlay val="0"/>
      <c:txPr>
        <a:bodyPr/>
        <a:lstStyle/>
        <a:p>
          <a:pPr>
            <a:defRPr>
              <a:latin typeface="Segoe UI Light" panose="020B0502040204020203" pitchFamily="34" charset="0"/>
              <a:cs typeface="Segoe UI Light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 w="19050">
      <a:solidFill>
        <a:schemeClr val="tx1"/>
      </a:solidFill>
    </a:ln>
  </c:spPr>
  <c:txPr>
    <a:bodyPr/>
    <a:lstStyle/>
    <a:p>
      <a:pPr>
        <a:defRPr sz="1400" b="1" smtId="4294967295">
          <a:solidFill>
            <a:srgbClr val="002060"/>
          </a:solidFill>
          <a:latin typeface="David" pitchFamily="34" charset="-79"/>
          <a:cs typeface="David" pitchFamily="34" charset="-79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262260019779205E-2"/>
          <c:y val="0.10244452208280563"/>
          <c:w val="0.84609001874923706"/>
          <c:h val="0.59292846918106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BFF-4AF1-9BA6-CB1E51D3339F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BFF-4AF1-9BA6-CB1E51D3339F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BFF-4AF1-9BA6-CB1E51D3339F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BFF-4AF1-9BA6-CB1E51D3339F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BFF-4AF1-9BA6-CB1E51D3339F}"/>
                </c:ext>
              </c:extLst>
            </c:dLbl>
            <c:dLbl>
              <c:idx val="5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BFF-4AF1-9BA6-CB1E51D3339F}"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BFF-4AF1-9BA6-CB1E51D3339F}"/>
                </c:ext>
              </c:extLst>
            </c:dLbl>
            <c:dLbl>
              <c:idx val="7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BFF-4AF1-9BA6-CB1E51D3339F}"/>
                </c:ext>
              </c:extLst>
            </c:dLbl>
            <c:dLbl>
              <c:idx val="8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BFF-4AF1-9BA6-CB1E51D3339F}"/>
                </c:ext>
              </c:extLst>
            </c:dLbl>
            <c:dLbl>
              <c:idx val="9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BFF-4AF1-9BA6-CB1E51D3339F}"/>
                </c:ext>
              </c:extLst>
            </c:dLbl>
            <c:dLbl>
              <c:idx val="1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BFF-4AF1-9BA6-CB1E51D3339F}"/>
                </c:ext>
              </c:extLst>
            </c:dLbl>
            <c:dLbl>
              <c:idx val="11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BFF-4AF1-9BA6-CB1E51D3339F}"/>
                </c:ext>
              </c:extLst>
            </c:dLbl>
            <c:dLbl>
              <c:idx val="12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0BFF-4AF1-9BA6-CB1E51D33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גיליון1!$B$2:$B$14</c:f>
              <c:numCache>
                <c:formatCode>General</c:formatCode>
                <c:ptCount val="13"/>
                <c:pt idx="0">
                  <c:v>16</c:v>
                </c:pt>
                <c:pt idx="1">
                  <c:v>3</c:v>
                </c:pt>
                <c:pt idx="2">
                  <c:v>16</c:v>
                </c:pt>
                <c:pt idx="3">
                  <c:v>16</c:v>
                </c:pt>
                <c:pt idx="4">
                  <c:v>18</c:v>
                </c:pt>
                <c:pt idx="5">
                  <c:v>33</c:v>
                </c:pt>
                <c:pt idx="6">
                  <c:v>40</c:v>
                </c:pt>
                <c:pt idx="7">
                  <c:v>30</c:v>
                </c:pt>
                <c:pt idx="8">
                  <c:v>12</c:v>
                </c:pt>
                <c:pt idx="9">
                  <c:v>17</c:v>
                </c:pt>
                <c:pt idx="10">
                  <c:v>14</c:v>
                </c:pt>
                <c:pt idx="11">
                  <c:v>0</c:v>
                </c:pt>
                <c:pt idx="12">
                  <c:v>196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0D-0BFF-4AF1-9BA6-CB1E51D3339F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0BFF-4AF1-9BA6-CB1E51D3339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0BFF-4AF1-9BA6-CB1E51D3339F}"/>
                </c:ext>
              </c:extLst>
            </c:dLbl>
            <c:dLbl>
              <c:idx val="2"/>
              <c:layout>
                <c:manualLayout>
                  <c:x val="1.469744136556983E-3"/>
                  <c:y val="1.0247462429106236E-2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FF-4AF1-9BA6-CB1E51D3339F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0BFF-4AF1-9BA6-CB1E51D3339F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0BFF-4AF1-9BA6-CB1E51D3339F}"/>
                </c:ext>
              </c:extLst>
            </c:dLbl>
            <c:dLbl>
              <c:idx val="5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BFF-4AF1-9BA6-CB1E51D3339F}"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0BFF-4AF1-9BA6-CB1E51D3339F}"/>
                </c:ext>
              </c:extLst>
            </c:dLbl>
            <c:dLbl>
              <c:idx val="7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0BFF-4AF1-9BA6-CB1E51D3339F}"/>
                </c:ext>
              </c:extLst>
            </c:dLbl>
            <c:dLbl>
              <c:idx val="8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0BFF-4AF1-9BA6-CB1E51D3339F}"/>
                </c:ext>
              </c:extLst>
            </c:dLbl>
            <c:dLbl>
              <c:idx val="9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BFF-4AF1-9BA6-CB1E51D3339F}"/>
                </c:ext>
              </c:extLst>
            </c:dLbl>
            <c:dLbl>
              <c:idx val="1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0BFF-4AF1-9BA6-CB1E51D3339F}"/>
                </c:ext>
              </c:extLst>
            </c:dLbl>
            <c:dLbl>
              <c:idx val="11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0BFF-4AF1-9BA6-CB1E51D3339F}"/>
                </c:ext>
              </c:extLst>
            </c:dLbl>
            <c:dLbl>
              <c:idx val="12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0BFF-4AF1-9BA6-CB1E51D33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גיליון1!$A$2:$A$14</c:f>
              <c:strCache>
                <c:ptCount val="13"/>
                <c:pt idx="0">
                  <c:v>ינואר</c:v>
                </c:pt>
                <c:pt idx="1">
                  <c:v>פברואר</c:v>
                </c:pt>
                <c:pt idx="2">
                  <c:v>מרץ</c:v>
                </c:pt>
                <c:pt idx="3">
                  <c:v>אפריל</c:v>
                </c:pt>
                <c:pt idx="4">
                  <c:v>מאי</c:v>
                </c:pt>
                <c:pt idx="5">
                  <c:v>יוני</c:v>
                </c:pt>
                <c:pt idx="6">
                  <c:v>יולי</c:v>
                </c:pt>
                <c:pt idx="7">
                  <c:v>אוג'</c:v>
                </c:pt>
                <c:pt idx="8">
                  <c:v>ספט'</c:v>
                </c:pt>
                <c:pt idx="9">
                  <c:v>אוק'</c:v>
                </c:pt>
                <c:pt idx="10">
                  <c:v>נוב'</c:v>
                </c:pt>
                <c:pt idx="11">
                  <c:v>דצמ'</c:v>
                </c:pt>
                <c:pt idx="12">
                  <c:v>שנתי</c:v>
                </c:pt>
              </c:strCache>
            </c:strRef>
          </c:cat>
          <c:val>
            <c:numRef>
              <c:f>גיליון1!$C$2:$C$14</c:f>
              <c:numCache>
                <c:formatCode>General</c:formatCode>
                <c:ptCount val="13"/>
                <c:pt idx="0">
                  <c:v>15</c:v>
                </c:pt>
                <c:pt idx="1">
                  <c:v>13</c:v>
                </c:pt>
                <c:pt idx="2">
                  <c:v>15</c:v>
                </c:pt>
                <c:pt idx="3">
                  <c:v>14</c:v>
                </c:pt>
                <c:pt idx="4">
                  <c:v>12</c:v>
                </c:pt>
                <c:pt idx="5">
                  <c:v>11</c:v>
                </c:pt>
                <c:pt idx="6">
                  <c:v>27</c:v>
                </c:pt>
                <c:pt idx="7">
                  <c:v>31</c:v>
                </c:pt>
                <c:pt idx="8">
                  <c:v>19</c:v>
                </c:pt>
                <c:pt idx="9">
                  <c:v>16</c:v>
                </c:pt>
                <c:pt idx="10">
                  <c:v>21</c:v>
                </c:pt>
                <c:pt idx="12">
                  <c:v>201</c:v>
                </c:pt>
              </c:numCache>
            </c:numRef>
          </c:val>
          <c:extLst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>
            <c:ext xmlns:c16="http://schemas.microsoft.com/office/drawing/2014/chart" uri="{C3380CC4-5D6E-409C-BE32-E72D297353CC}">
              <c16:uniqueId val="{0000001B-0BFF-4AF1-9BA6-CB1E51D33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149120"/>
        <c:axId val="420150656"/>
      </c:barChart>
      <c:catAx>
        <c:axId val="420149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0150656"/>
        <c:crosses val="autoZero"/>
        <c:auto val="0"/>
        <c:lblAlgn val="ctr"/>
        <c:lblOffset val="100"/>
        <c:noMultiLvlLbl val="0"/>
      </c:catAx>
      <c:valAx>
        <c:axId val="420150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014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2375373840332031"/>
          <c:y val="0.33686116337776184"/>
          <c:w val="7.6246276497840881E-2"/>
          <c:h val="0.326277107000350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smtId="4294967295">
          <a:latin typeface="Segoe UI Light" panose="020B0502040204020203" pitchFamily="34" charset="0"/>
          <a:cs typeface="Segoe UI Light" panose="020B0502040204020203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19F655-8017-47D8-BC8B-E3D2A86EBA8A}" type="doc">
      <dgm:prSet loTypeId="urn:microsoft.com/office/officeart/2005/8/layout/gear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he-IL"/>
        </a:p>
      </dgm:t>
    </dgm:pt>
    <dgm:pt modelId="{1C0D4000-1FA0-476C-BA57-6E680D8067E0}">
      <dgm:prSet phldrT="[טקסט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he-IL" sz="36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rPr>
            <a:t>ציר מבצעי</a:t>
          </a:r>
          <a:endParaRPr lang="he-IL" sz="3600" b="1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gm:t>
    </dgm:pt>
    <dgm:pt modelId="{BD016B89-EDAB-4A90-9FBE-119DE8C4507E}" type="parTrans" cxnId="{E01A4D74-5996-4334-91B4-02897D9BE3B2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D4AE7C8A-0EAA-408E-A6BD-15AF2CE8C29F}" type="sibTrans" cxnId="{E01A4D74-5996-4334-91B4-02897D9BE3B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F21DABA-2C12-4EEC-AA66-59E27D0155C7}">
      <dgm:prSet phldrT="[טקסט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endParaRPr lang="he-IL" b="1" dirty="0">
            <a:latin typeface="+mj-lt"/>
            <a:cs typeface="+mn-cs"/>
          </a:endParaRPr>
        </a:p>
      </dgm:t>
    </dgm:pt>
    <dgm:pt modelId="{DBF0D58A-056B-4214-BC92-2056F631FF73}" type="parTrans" cxnId="{E87715D4-8ED9-47B7-9FDB-6329787B0B95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3EDB7A18-338A-4B7F-A790-E978F0EDE248}" type="sibTrans" cxnId="{E87715D4-8ED9-47B7-9FDB-6329787B0B95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B50E999-9555-4979-85EC-0FD1107E775B}">
      <dgm:prSet phldrT="[טקסט]" phldr="1"/>
      <dgm:spPr/>
      <dgm:t>
        <a:bodyPr/>
        <a:lstStyle/>
        <a:p>
          <a:pPr rtl="1"/>
          <a:endParaRPr lang="he-IL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E6C904AF-77FF-45EB-B03C-BAC977F5D957}" type="sibTrans" cxnId="{44D6274C-D832-4292-BE27-0FD50E88F73F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B4B82B16-8AEE-443D-B671-3CD48201153D}" type="parTrans" cxnId="{44D6274C-D832-4292-BE27-0FD50E88F73F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E1822A2F-1D4F-41AA-96BE-F9A7A72F0976}">
      <dgm:prSet phldrT="[טקסט]"/>
      <dgm:spPr/>
      <dgm:t>
        <a:bodyPr/>
        <a:lstStyle/>
        <a:p>
          <a:pPr rtl="1"/>
          <a:endParaRPr lang="he-IL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7DA2CF13-0973-4D5B-B8BD-76A3FDA09FB0}" type="parTrans" cxnId="{17A9F326-0C25-49C3-AD28-6DCA01F5CE0C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1D865378-523B-484F-866F-6C2B06AB776F}" type="sibTrans" cxnId="{17A9F326-0C25-49C3-AD28-6DCA01F5CE0C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79015BF9-FA06-4168-B59E-BE17844A637B}">
      <dgm:prSet phldrT="[טקסט]" custLinFactNeighborX="-495" custLinFactNeighborY="-495"/>
      <dgm:spPr/>
      <dgm:t>
        <a:bodyPr/>
        <a:lstStyle/>
        <a:p>
          <a:pPr rtl="1"/>
          <a:endParaRPr lang="he-IL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A87AEAB3-7841-44DA-8E5D-9469FEC85663}" type="parTrans" cxnId="{D674BE5C-1ACA-465E-89DD-DD9C62C6D125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1D3BBCBF-A64A-40AB-B20C-438960FDFCE2}" type="sibTrans" cxnId="{D674BE5C-1ACA-465E-89DD-DD9C62C6D125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702FED00-A86A-407D-809A-133B8808DF5B}">
      <dgm:prSet phldrT="[טקסט]" custLinFactNeighborX="-495" custLinFactNeighborY="-495"/>
      <dgm:spPr/>
      <dgm:t>
        <a:bodyPr/>
        <a:lstStyle/>
        <a:p>
          <a:pPr rtl="1"/>
          <a:endParaRPr lang="he-IL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D24420F-5F17-4345-8A83-2C6C20B3E340}" type="parTrans" cxnId="{75114E9A-D1D9-4627-88BD-A9BDA36FA288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FEAED1E7-A1AA-403C-A52F-DF317BE8654C}" type="sibTrans" cxnId="{75114E9A-D1D9-4627-88BD-A9BDA36FA288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94A4C3A-4D65-4DFD-96AF-88C4B40CD8FD}">
      <dgm:prSet phldrT="[טקסט]"/>
      <dgm:spPr>
        <a:solidFill>
          <a:schemeClr val="accent3"/>
        </a:solidFill>
      </dgm:spPr>
      <dgm:t>
        <a:bodyPr/>
        <a:lstStyle/>
        <a:p>
          <a:pPr rtl="1"/>
          <a:endParaRPr lang="he-IL" b="1" dirty="0">
            <a:latin typeface="David" panose="020E0502060401010101" pitchFamily="34" charset="-79"/>
            <a:cs typeface="+mn-cs"/>
          </a:endParaRPr>
        </a:p>
      </dgm:t>
    </dgm:pt>
    <dgm:pt modelId="{E6FC53C8-B574-493A-B786-AC1372895162}" type="sibTrans" cxnId="{E8A99B2C-02D2-4ABC-920F-5B0DBE59C073}">
      <dgm:prSet/>
      <dgm:spPr>
        <a:solidFill>
          <a:schemeClr val="accent3"/>
        </a:solidFill>
      </dgm:spPr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7F0C39BD-1825-4CB7-A687-DAEAC92A7011}" type="parTrans" cxnId="{E8A99B2C-02D2-4ABC-920F-5B0DBE59C073}">
      <dgm:prSet/>
      <dgm:spPr/>
      <dgm:t>
        <a:bodyPr/>
        <a:lstStyle/>
        <a:p>
          <a:pPr rtl="1"/>
          <a:endParaRPr lang="he-IL" b="1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FAB67EF8-BC47-4F1D-BBE2-DD457D4BD1FD}">
      <dgm:prSet phldrT="[טקסט]" custScaleX="97714" custScaleY="85715" custLinFactNeighborX="43646" custLinFactNeighborY="-69602"/>
      <dgm:spPr/>
      <dgm:t>
        <a:bodyPr/>
        <a:lstStyle/>
        <a:p>
          <a:pPr rtl="1"/>
          <a:endParaRPr lang="he-IL"/>
        </a:p>
      </dgm:t>
    </dgm:pt>
    <dgm:pt modelId="{645C0206-532D-409E-810D-CAE7C11C6672}" type="parTrans" cxnId="{66C37B80-ADA9-4D8F-B11F-14DC054D4559}">
      <dgm:prSet/>
      <dgm:spPr/>
      <dgm:t>
        <a:bodyPr/>
        <a:lstStyle/>
        <a:p>
          <a:pPr rtl="1"/>
          <a:endParaRPr lang="he-IL"/>
        </a:p>
      </dgm:t>
    </dgm:pt>
    <dgm:pt modelId="{16559000-0432-49F5-A7D5-B2747C2F3428}" type="sibTrans" cxnId="{66C37B80-ADA9-4D8F-B11F-14DC054D4559}">
      <dgm:prSet custAng="1188421" custLinFactNeighborX="22802" custLinFactNeighborY="-38476"/>
      <dgm:spPr/>
      <dgm:t>
        <a:bodyPr/>
        <a:lstStyle/>
        <a:p>
          <a:pPr rtl="1"/>
          <a:endParaRPr lang="he-IL"/>
        </a:p>
      </dgm:t>
    </dgm:pt>
    <dgm:pt modelId="{896EA33C-3A9F-4327-AB6C-21496AF61329}">
      <dgm:prSet phldrT="[טקסט]"/>
      <dgm:spPr/>
      <dgm:t>
        <a:bodyPr/>
        <a:lstStyle/>
        <a:p>
          <a:pPr rtl="1"/>
          <a:endParaRPr lang="he-IL"/>
        </a:p>
      </dgm:t>
    </dgm:pt>
    <dgm:pt modelId="{B4BE7987-791F-4F4C-B782-78385FFF7DAC}" type="parTrans" cxnId="{E40B6F4E-974C-4E79-9A48-80332222DD10}">
      <dgm:prSet/>
      <dgm:spPr/>
      <dgm:t>
        <a:bodyPr/>
        <a:lstStyle/>
        <a:p>
          <a:pPr rtl="1"/>
          <a:endParaRPr lang="he-IL"/>
        </a:p>
      </dgm:t>
    </dgm:pt>
    <dgm:pt modelId="{770C4BA2-56C5-48BA-9AC5-F50201FD09BB}" type="sibTrans" cxnId="{E40B6F4E-974C-4E79-9A48-80332222DD10}">
      <dgm:prSet/>
      <dgm:spPr/>
      <dgm:t>
        <a:bodyPr/>
        <a:lstStyle/>
        <a:p>
          <a:pPr rtl="1"/>
          <a:endParaRPr lang="he-IL"/>
        </a:p>
      </dgm:t>
    </dgm:pt>
    <dgm:pt modelId="{A9B42B3A-A567-4CF5-9781-8093251BB703}" type="pres">
      <dgm:prSet presAssocID="{2619F655-8017-47D8-BC8B-E3D2A86EBA8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35A91D0-B96D-4AB9-BC0D-DAE4CDD50415}" type="pres">
      <dgm:prSet presAssocID="{1C0D4000-1FA0-476C-BA57-6E680D8067E0}" presName="gear1" presStyleLbl="node1" presStyleIdx="0" presStyleCnt="3">
        <dgm:presLayoutVars>
          <dgm:chMax val="1"/>
          <dgm:bulletEnabled val="1"/>
        </dgm:presLayoutVars>
      </dgm:prSet>
      <dgm:spPr/>
    </dgm:pt>
    <dgm:pt modelId="{041C1120-1D4B-4991-98AB-3890FC241021}" type="pres">
      <dgm:prSet presAssocID="{1C0D4000-1FA0-476C-BA57-6E680D8067E0}" presName="gear1srcNode" presStyleLbl="node1" presStyleIdx="0" presStyleCnt="3"/>
      <dgm:spPr/>
    </dgm:pt>
    <dgm:pt modelId="{CF492712-7FFF-45CD-8ED0-4DA7DFA4A4FE}" type="pres">
      <dgm:prSet presAssocID="{1C0D4000-1FA0-476C-BA57-6E680D8067E0}" presName="gear1dstNode" presStyleLbl="node1" presStyleIdx="0" presStyleCnt="3"/>
      <dgm:spPr/>
    </dgm:pt>
    <dgm:pt modelId="{2E82CF97-13E4-4E73-9150-ECB74F2E5A9C}" type="pres">
      <dgm:prSet presAssocID="{6F21DABA-2C12-4EEC-AA66-59E27D0155C7}" presName="gear2" presStyleLbl="node1" presStyleIdx="1" presStyleCnt="3" custScaleX="102956" custScaleY="100093">
        <dgm:presLayoutVars>
          <dgm:chMax val="1"/>
          <dgm:bulletEnabled val="1"/>
        </dgm:presLayoutVars>
      </dgm:prSet>
      <dgm:spPr/>
    </dgm:pt>
    <dgm:pt modelId="{E7F77BE3-4519-4920-ADED-F19635A6C86E}" type="pres">
      <dgm:prSet presAssocID="{6F21DABA-2C12-4EEC-AA66-59E27D0155C7}" presName="gear2srcNode" presStyleLbl="node1" presStyleIdx="1" presStyleCnt="3"/>
      <dgm:spPr/>
    </dgm:pt>
    <dgm:pt modelId="{E4C0E5CD-1CA1-4A26-BA48-05AB25298709}" type="pres">
      <dgm:prSet presAssocID="{6F21DABA-2C12-4EEC-AA66-59E27D0155C7}" presName="gear2dstNode" presStyleLbl="node1" presStyleIdx="1" presStyleCnt="3"/>
      <dgm:spPr/>
    </dgm:pt>
    <dgm:pt modelId="{B465FDAB-F6ED-46A2-9F0E-312C89800278}" type="pres">
      <dgm:prSet presAssocID="{694A4C3A-4D65-4DFD-96AF-88C4B40CD8FD}" presName="gear3" presStyleLbl="node1" presStyleIdx="2" presStyleCnt="3" custLinFactNeighborX="-495" custLinFactNeighborY="-495"/>
      <dgm:spPr/>
    </dgm:pt>
    <dgm:pt modelId="{63D2303F-97F3-47AF-85B0-9AB6C1E6E14E}" type="pres">
      <dgm:prSet presAssocID="{694A4C3A-4D65-4DFD-96AF-88C4B40CD8F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C7F2770-B8BB-4FFE-82F6-170D9645F2D6}" type="pres">
      <dgm:prSet presAssocID="{694A4C3A-4D65-4DFD-96AF-88C4B40CD8FD}" presName="gear3srcNode" presStyleLbl="node1" presStyleIdx="2" presStyleCnt="3"/>
      <dgm:spPr/>
    </dgm:pt>
    <dgm:pt modelId="{03E9A465-FA27-4447-A3E7-C10E9A1FFE9E}" type="pres">
      <dgm:prSet presAssocID="{694A4C3A-4D65-4DFD-96AF-88C4B40CD8FD}" presName="gear3dstNode" presStyleLbl="node1" presStyleIdx="2" presStyleCnt="3"/>
      <dgm:spPr/>
    </dgm:pt>
    <dgm:pt modelId="{2BC02413-9950-4AF3-BBD0-37C6679588DE}" type="pres">
      <dgm:prSet presAssocID="{D4AE7C8A-0EAA-408E-A6BD-15AF2CE8C29F}" presName="connector1" presStyleLbl="sibTrans2D1" presStyleIdx="0" presStyleCnt="3"/>
      <dgm:spPr/>
    </dgm:pt>
    <dgm:pt modelId="{BFCBE889-50EF-4C75-AB72-C963C5CCD404}" type="pres">
      <dgm:prSet presAssocID="{3EDB7A18-338A-4B7F-A790-E978F0EDE248}" presName="connector2" presStyleLbl="sibTrans2D1" presStyleIdx="1" presStyleCnt="3"/>
      <dgm:spPr/>
    </dgm:pt>
    <dgm:pt modelId="{94FE59B9-1BCF-479D-9600-6B4492C21000}" type="pres">
      <dgm:prSet presAssocID="{E6FC53C8-B574-493A-B786-AC1372895162}" presName="connector3" presStyleLbl="sibTrans2D1" presStyleIdx="2" presStyleCnt="3"/>
      <dgm:spPr/>
    </dgm:pt>
  </dgm:ptLst>
  <dgm:cxnLst>
    <dgm:cxn modelId="{8DCB9301-3E3F-483E-B33C-1DE57CA37688}" type="presOf" srcId="{E6FC53C8-B574-493A-B786-AC1372895162}" destId="{94FE59B9-1BCF-479D-9600-6B4492C21000}" srcOrd="0" destOrd="0" presId="urn:microsoft.com/office/officeart/2005/8/layout/gear1"/>
    <dgm:cxn modelId="{5D1B5E21-588C-423F-BBAA-45B2978006BF}" type="presOf" srcId="{6F21DABA-2C12-4EEC-AA66-59E27D0155C7}" destId="{E4C0E5CD-1CA1-4A26-BA48-05AB25298709}" srcOrd="2" destOrd="0" presId="urn:microsoft.com/office/officeart/2005/8/layout/gear1"/>
    <dgm:cxn modelId="{17A9F326-0C25-49C3-AD28-6DCA01F5CE0C}" srcId="{2619F655-8017-47D8-BC8B-E3D2A86EBA8A}" destId="{E1822A2F-1D4F-41AA-96BE-F9A7A72F0976}" srcOrd="3" destOrd="0" parTransId="{7DA2CF13-0973-4D5B-B8BD-76A3FDA09FB0}" sibTransId="{1D865378-523B-484F-866F-6C2B06AB776F}"/>
    <dgm:cxn modelId="{E8A99B2C-02D2-4ABC-920F-5B0DBE59C073}" srcId="{2619F655-8017-47D8-BC8B-E3D2A86EBA8A}" destId="{694A4C3A-4D65-4DFD-96AF-88C4B40CD8FD}" srcOrd="2" destOrd="0" parTransId="{7F0C39BD-1825-4CB7-A687-DAEAC92A7011}" sibTransId="{E6FC53C8-B574-493A-B786-AC1372895162}"/>
    <dgm:cxn modelId="{D674BE5C-1ACA-465E-89DD-DD9C62C6D125}" srcId="{2619F655-8017-47D8-BC8B-E3D2A86EBA8A}" destId="{79015BF9-FA06-4168-B59E-BE17844A637B}" srcOrd="5" destOrd="0" parTransId="{A87AEAB3-7841-44DA-8E5D-9469FEC85663}" sibTransId="{1D3BBCBF-A64A-40AB-B20C-438960FDFCE2}"/>
    <dgm:cxn modelId="{44D6274C-D832-4292-BE27-0FD50E88F73F}" srcId="{2619F655-8017-47D8-BC8B-E3D2A86EBA8A}" destId="{9B50E999-9555-4979-85EC-0FD1107E775B}" srcOrd="4" destOrd="0" parTransId="{B4B82B16-8AEE-443D-B671-3CD48201153D}" sibTransId="{E6C904AF-77FF-45EB-B03C-BAC977F5D957}"/>
    <dgm:cxn modelId="{E40B6F4E-974C-4E79-9A48-80332222DD10}" srcId="{2619F655-8017-47D8-BC8B-E3D2A86EBA8A}" destId="{896EA33C-3A9F-4327-AB6C-21496AF61329}" srcOrd="8" destOrd="0" parTransId="{B4BE7987-791F-4F4C-B782-78385FFF7DAC}" sibTransId="{770C4BA2-56C5-48BA-9AC5-F50201FD09BB}"/>
    <dgm:cxn modelId="{5E472153-7174-49F0-A7CB-7F4736B186DB}" type="presOf" srcId="{6F21DABA-2C12-4EEC-AA66-59E27D0155C7}" destId="{2E82CF97-13E4-4E73-9150-ECB74F2E5A9C}" srcOrd="0" destOrd="0" presId="urn:microsoft.com/office/officeart/2005/8/layout/gear1"/>
    <dgm:cxn modelId="{E01A4D74-5996-4334-91B4-02897D9BE3B2}" srcId="{2619F655-8017-47D8-BC8B-E3D2A86EBA8A}" destId="{1C0D4000-1FA0-476C-BA57-6E680D8067E0}" srcOrd="0" destOrd="0" parTransId="{BD016B89-EDAB-4A90-9FBE-119DE8C4507E}" sibTransId="{D4AE7C8A-0EAA-408E-A6BD-15AF2CE8C29F}"/>
    <dgm:cxn modelId="{66C37B80-ADA9-4D8F-B11F-14DC054D4559}" srcId="{2619F655-8017-47D8-BC8B-E3D2A86EBA8A}" destId="{FAB67EF8-BC47-4F1D-BBE2-DD457D4BD1FD}" srcOrd="7" destOrd="0" parTransId="{645C0206-532D-409E-810D-CAE7C11C6672}" sibTransId="{16559000-0432-49F5-A7D5-B2747C2F3428}"/>
    <dgm:cxn modelId="{A653B284-881C-4135-818A-C68797758E19}" type="presOf" srcId="{2619F655-8017-47D8-BC8B-E3D2A86EBA8A}" destId="{A9B42B3A-A567-4CF5-9781-8093251BB703}" srcOrd="0" destOrd="0" presId="urn:microsoft.com/office/officeart/2005/8/layout/gear1"/>
    <dgm:cxn modelId="{FEBD1F94-3414-4217-A039-A6FA5C7F7EE2}" type="presOf" srcId="{1C0D4000-1FA0-476C-BA57-6E680D8067E0}" destId="{135A91D0-B96D-4AB9-BC0D-DAE4CDD50415}" srcOrd="0" destOrd="0" presId="urn:microsoft.com/office/officeart/2005/8/layout/gear1"/>
    <dgm:cxn modelId="{BF615D96-B03C-446C-B2F7-E98D4EAD4A56}" type="presOf" srcId="{694A4C3A-4D65-4DFD-96AF-88C4B40CD8FD}" destId="{B465FDAB-F6ED-46A2-9F0E-312C89800278}" srcOrd="0" destOrd="0" presId="urn:microsoft.com/office/officeart/2005/8/layout/gear1"/>
    <dgm:cxn modelId="{75114E9A-D1D9-4627-88BD-A9BDA36FA288}" srcId="{2619F655-8017-47D8-BC8B-E3D2A86EBA8A}" destId="{702FED00-A86A-407D-809A-133B8808DF5B}" srcOrd="6" destOrd="0" parTransId="{9D24420F-5F17-4345-8A83-2C6C20B3E340}" sibTransId="{FEAED1E7-A1AA-403C-A52F-DF317BE8654C}"/>
    <dgm:cxn modelId="{C86E239B-E668-4495-A458-D65951D36AD3}" type="presOf" srcId="{694A4C3A-4D65-4DFD-96AF-88C4B40CD8FD}" destId="{0C7F2770-B8BB-4FFE-82F6-170D9645F2D6}" srcOrd="2" destOrd="0" presId="urn:microsoft.com/office/officeart/2005/8/layout/gear1"/>
    <dgm:cxn modelId="{B549A8A6-D8AA-46FE-A0DF-BB5419ABAA4A}" type="presOf" srcId="{694A4C3A-4D65-4DFD-96AF-88C4B40CD8FD}" destId="{63D2303F-97F3-47AF-85B0-9AB6C1E6E14E}" srcOrd="1" destOrd="0" presId="urn:microsoft.com/office/officeart/2005/8/layout/gear1"/>
    <dgm:cxn modelId="{6562F5BD-38BB-44D5-85D7-BBC9AA34564B}" type="presOf" srcId="{694A4C3A-4D65-4DFD-96AF-88C4B40CD8FD}" destId="{03E9A465-FA27-4447-A3E7-C10E9A1FFE9E}" srcOrd="3" destOrd="0" presId="urn:microsoft.com/office/officeart/2005/8/layout/gear1"/>
    <dgm:cxn modelId="{5F679EC5-5465-4735-8DA8-D77A327F92E3}" type="presOf" srcId="{1C0D4000-1FA0-476C-BA57-6E680D8067E0}" destId="{041C1120-1D4B-4991-98AB-3890FC241021}" srcOrd="1" destOrd="0" presId="urn:microsoft.com/office/officeart/2005/8/layout/gear1"/>
    <dgm:cxn modelId="{B9C36AD0-D0F0-4115-9887-61AA5BEC9A93}" type="presOf" srcId="{1C0D4000-1FA0-476C-BA57-6E680D8067E0}" destId="{CF492712-7FFF-45CD-8ED0-4DA7DFA4A4FE}" srcOrd="2" destOrd="0" presId="urn:microsoft.com/office/officeart/2005/8/layout/gear1"/>
    <dgm:cxn modelId="{E87715D4-8ED9-47B7-9FDB-6329787B0B95}" srcId="{2619F655-8017-47D8-BC8B-E3D2A86EBA8A}" destId="{6F21DABA-2C12-4EEC-AA66-59E27D0155C7}" srcOrd="1" destOrd="0" parTransId="{DBF0D58A-056B-4214-BC92-2056F631FF73}" sibTransId="{3EDB7A18-338A-4B7F-A790-E978F0EDE248}"/>
    <dgm:cxn modelId="{F721F0DE-C9A1-42EF-8B95-82C194E1A7FA}" type="presOf" srcId="{D4AE7C8A-0EAA-408E-A6BD-15AF2CE8C29F}" destId="{2BC02413-9950-4AF3-BBD0-37C6679588DE}" srcOrd="0" destOrd="0" presId="urn:microsoft.com/office/officeart/2005/8/layout/gear1"/>
    <dgm:cxn modelId="{708E6EE2-2606-4CC9-A698-4354EDF2C6BB}" type="presOf" srcId="{6F21DABA-2C12-4EEC-AA66-59E27D0155C7}" destId="{E7F77BE3-4519-4920-ADED-F19635A6C86E}" srcOrd="1" destOrd="0" presId="urn:microsoft.com/office/officeart/2005/8/layout/gear1"/>
    <dgm:cxn modelId="{010986F5-FFB2-4D95-B340-F4FBD5A6E9E6}" type="presOf" srcId="{3EDB7A18-338A-4B7F-A790-E978F0EDE248}" destId="{BFCBE889-50EF-4C75-AB72-C963C5CCD404}" srcOrd="0" destOrd="0" presId="urn:microsoft.com/office/officeart/2005/8/layout/gear1"/>
    <dgm:cxn modelId="{4D1B81CF-5F9E-4F82-B16A-364E8A5DDE8A}" type="presParOf" srcId="{A9B42B3A-A567-4CF5-9781-8093251BB703}" destId="{135A91D0-B96D-4AB9-BC0D-DAE4CDD50415}" srcOrd="0" destOrd="0" presId="urn:microsoft.com/office/officeart/2005/8/layout/gear1"/>
    <dgm:cxn modelId="{65AE2C5B-B259-427A-95BF-D6F68D446EA1}" type="presParOf" srcId="{A9B42B3A-A567-4CF5-9781-8093251BB703}" destId="{041C1120-1D4B-4991-98AB-3890FC241021}" srcOrd="1" destOrd="0" presId="urn:microsoft.com/office/officeart/2005/8/layout/gear1"/>
    <dgm:cxn modelId="{2C055008-0D1F-4433-ADC4-AE59D1A77776}" type="presParOf" srcId="{A9B42B3A-A567-4CF5-9781-8093251BB703}" destId="{CF492712-7FFF-45CD-8ED0-4DA7DFA4A4FE}" srcOrd="2" destOrd="0" presId="urn:microsoft.com/office/officeart/2005/8/layout/gear1"/>
    <dgm:cxn modelId="{BAEE7768-0767-4E99-A83D-4148DD516F62}" type="presParOf" srcId="{A9B42B3A-A567-4CF5-9781-8093251BB703}" destId="{2E82CF97-13E4-4E73-9150-ECB74F2E5A9C}" srcOrd="3" destOrd="0" presId="urn:microsoft.com/office/officeart/2005/8/layout/gear1"/>
    <dgm:cxn modelId="{32977FE0-1CBD-48E3-A833-F2EA9317FE49}" type="presParOf" srcId="{A9B42B3A-A567-4CF5-9781-8093251BB703}" destId="{E7F77BE3-4519-4920-ADED-F19635A6C86E}" srcOrd="4" destOrd="0" presId="urn:microsoft.com/office/officeart/2005/8/layout/gear1"/>
    <dgm:cxn modelId="{F76557BF-F65B-47A1-9E3D-7340FE2C4A8E}" type="presParOf" srcId="{A9B42B3A-A567-4CF5-9781-8093251BB703}" destId="{E4C0E5CD-1CA1-4A26-BA48-05AB25298709}" srcOrd="5" destOrd="0" presId="urn:microsoft.com/office/officeart/2005/8/layout/gear1"/>
    <dgm:cxn modelId="{2271B8D1-8A36-4B43-9832-297D53986881}" type="presParOf" srcId="{A9B42B3A-A567-4CF5-9781-8093251BB703}" destId="{B465FDAB-F6ED-46A2-9F0E-312C89800278}" srcOrd="6" destOrd="0" presId="urn:microsoft.com/office/officeart/2005/8/layout/gear1"/>
    <dgm:cxn modelId="{AEE558B4-C853-4C2B-A17A-E80E22FAA158}" type="presParOf" srcId="{A9B42B3A-A567-4CF5-9781-8093251BB703}" destId="{63D2303F-97F3-47AF-85B0-9AB6C1E6E14E}" srcOrd="7" destOrd="0" presId="urn:microsoft.com/office/officeart/2005/8/layout/gear1"/>
    <dgm:cxn modelId="{3EA69DDF-32E0-41E8-9E6E-6A48FA5BCBDA}" type="presParOf" srcId="{A9B42B3A-A567-4CF5-9781-8093251BB703}" destId="{0C7F2770-B8BB-4FFE-82F6-170D9645F2D6}" srcOrd="8" destOrd="0" presId="urn:microsoft.com/office/officeart/2005/8/layout/gear1"/>
    <dgm:cxn modelId="{D72E7E98-E971-4902-80C3-B0CF4C01DD24}" type="presParOf" srcId="{A9B42B3A-A567-4CF5-9781-8093251BB703}" destId="{03E9A465-FA27-4447-A3E7-C10E9A1FFE9E}" srcOrd="9" destOrd="0" presId="urn:microsoft.com/office/officeart/2005/8/layout/gear1"/>
    <dgm:cxn modelId="{CA431B37-F9F4-425D-8C7B-C201FD433FD0}" type="presParOf" srcId="{A9B42B3A-A567-4CF5-9781-8093251BB703}" destId="{2BC02413-9950-4AF3-BBD0-37C6679588DE}" srcOrd="10" destOrd="0" presId="urn:microsoft.com/office/officeart/2005/8/layout/gear1"/>
    <dgm:cxn modelId="{4DADF005-1548-4D5B-B296-2BA8E26C6221}" type="presParOf" srcId="{A9B42B3A-A567-4CF5-9781-8093251BB703}" destId="{BFCBE889-50EF-4C75-AB72-C963C5CCD404}" srcOrd="11" destOrd="0" presId="urn:microsoft.com/office/officeart/2005/8/layout/gear1"/>
    <dgm:cxn modelId="{5FBA6E6C-8EA0-4853-A2E3-7B9153A65D11}" type="presParOf" srcId="{A9B42B3A-A567-4CF5-9781-8093251BB703}" destId="{94FE59B9-1BCF-479D-9600-6B4492C2100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A91D0-B96D-4AB9-BC0D-DAE4CDD50415}">
      <dsp:nvSpPr>
        <dsp:cNvPr id="0" name=""/>
        <dsp:cNvSpPr/>
      </dsp:nvSpPr>
      <dsp:spPr>
        <a:xfrm>
          <a:off x="6039780" y="3007462"/>
          <a:ext cx="3675786" cy="3675786"/>
        </a:xfrm>
        <a:prstGeom prst="gear9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600" b="1" kern="1200" cap="none" spc="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rPr>
            <a:t>ציר מבצעי</a:t>
          </a:r>
          <a:endParaRPr lang="he-IL" sz="3600" b="1" kern="1200" dirty="0">
            <a:latin typeface="Segoe UI Semilight" panose="020B0402040204020203" pitchFamily="34" charset="0"/>
            <a:cs typeface="Segoe UI Semilight" panose="020B0402040204020203" pitchFamily="34" charset="0"/>
          </a:endParaRPr>
        </a:p>
      </dsp:txBody>
      <dsp:txXfrm>
        <a:off x="6778777" y="3868497"/>
        <a:ext cx="2197792" cy="1889430"/>
      </dsp:txXfrm>
    </dsp:sp>
    <dsp:sp modelId="{2E82CF97-13E4-4E73-9150-ECB74F2E5A9C}">
      <dsp:nvSpPr>
        <dsp:cNvPr id="0" name=""/>
        <dsp:cNvSpPr/>
      </dsp:nvSpPr>
      <dsp:spPr>
        <a:xfrm>
          <a:off x="3861629" y="2137396"/>
          <a:ext cx="2752322" cy="2675785"/>
        </a:xfrm>
        <a:prstGeom prst="gear6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6500" b="1" kern="1200" dirty="0">
            <a:latin typeface="+mj-lt"/>
            <a:cs typeface="+mn-cs"/>
          </a:endParaRPr>
        </a:p>
      </dsp:txBody>
      <dsp:txXfrm>
        <a:off x="4546391" y="2815104"/>
        <a:ext cx="1382798" cy="1320369"/>
      </dsp:txXfrm>
    </dsp:sp>
    <dsp:sp modelId="{B465FDAB-F6ED-46A2-9F0E-312C89800278}">
      <dsp:nvSpPr>
        <dsp:cNvPr id="0" name=""/>
        <dsp:cNvSpPr/>
      </dsp:nvSpPr>
      <dsp:spPr>
        <a:xfrm rot="20700000">
          <a:off x="5382581" y="294335"/>
          <a:ext cx="2619287" cy="2619287"/>
        </a:xfrm>
        <a:prstGeom prst="gear6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6500" b="1" kern="1200" dirty="0">
            <a:latin typeface="David" panose="020E0502060401010101" pitchFamily="34" charset="-79"/>
            <a:cs typeface="+mn-cs"/>
          </a:endParaRPr>
        </a:p>
      </dsp:txBody>
      <dsp:txXfrm rot="-20700000">
        <a:off x="5957068" y="868822"/>
        <a:ext cx="1470314" cy="1470314"/>
      </dsp:txXfrm>
    </dsp:sp>
    <dsp:sp modelId="{2BC02413-9950-4AF3-BBD0-37C6679588DE}">
      <dsp:nvSpPr>
        <dsp:cNvPr id="0" name=""/>
        <dsp:cNvSpPr/>
      </dsp:nvSpPr>
      <dsp:spPr>
        <a:xfrm>
          <a:off x="5785308" y="2436622"/>
          <a:ext cx="4705007" cy="4705007"/>
        </a:xfrm>
        <a:prstGeom prst="circularArrow">
          <a:avLst>
            <a:gd name="adj1" fmla="val 4687"/>
            <a:gd name="adj2" fmla="val 299029"/>
            <a:gd name="adj3" fmla="val 2554989"/>
            <a:gd name="adj4" fmla="val 15780042"/>
            <a:gd name="adj5" fmla="val 546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BE889-50EF-4C75-AB72-C963C5CCD404}">
      <dsp:nvSpPr>
        <dsp:cNvPr id="0" name=""/>
        <dsp:cNvSpPr/>
      </dsp:nvSpPr>
      <dsp:spPr>
        <a:xfrm>
          <a:off x="3427704" y="1536458"/>
          <a:ext cx="3418481" cy="341848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E59B9-1BCF-479D-9600-6B4492C21000}">
      <dsp:nvSpPr>
        <dsp:cNvPr id="0" name=""/>
        <dsp:cNvSpPr/>
      </dsp:nvSpPr>
      <dsp:spPr>
        <a:xfrm>
          <a:off x="4792592" y="-290068"/>
          <a:ext cx="3685811" cy="36858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0.67316</cdr:x>
      <cdr:y>0.72156</cdr:y>
    </cdr:from>
    <cdr:to>
      <cdr:x>0.71407</cdr:x>
      <cdr:y>0.76866</cdr:y>
    </cdr:to>
    <cdr:sp macro="" textlink="">
      <cdr:nvSpPr>
        <cdr:cNvPr id="2" name="TextBox 10">
          <a:extLst xmlns:a="http://schemas.openxmlformats.org/drawingml/2006/main">
            <a:ext uri="{FF2B5EF4-FFF2-40B4-BE49-F238E27FC236}">
              <a16:creationId xmlns:a16="http://schemas.microsoft.com/office/drawing/2014/main" id="{42F4C012-C0DA-47AB-A175-30563AB53425}"/>
            </a:ext>
          </a:extLst>
        </cdr:cNvPr>
        <cdr:cNvSpPr txBox="1"/>
      </cdr:nvSpPr>
      <cdr:spPr>
        <a:xfrm xmlns:a="http://schemas.openxmlformats.org/drawingml/2006/main">
          <a:off x="11849100" y="4715035"/>
          <a:ext cx="720080" cy="3077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400"/>
            <a:t>7%-</a:t>
          </a:r>
        </a:p>
      </cdr:txBody>
    </cdr:sp>
  </cdr:relSizeAnchor>
  <cdr:relSizeAnchor xmlns:cdr="http://schemas.openxmlformats.org/drawingml/2006/chartDrawing">
    <cdr:from>
      <cdr:x>0.87781</cdr:x>
      <cdr:y>0.09186</cdr:y>
    </cdr:from>
    <cdr:to>
      <cdr:x>0.91872</cdr:x>
      <cdr:y>0.13896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057B8971-2A8F-494B-86AA-20C55A6C9EB2}"/>
            </a:ext>
          </a:extLst>
        </cdr:cNvPr>
        <cdr:cNvSpPr txBox="1"/>
      </cdr:nvSpPr>
      <cdr:spPr>
        <a:xfrm xmlns:a="http://schemas.openxmlformats.org/drawingml/2006/main">
          <a:off x="15451461" y="600235"/>
          <a:ext cx="720080" cy="3077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400"/>
            <a:t>38%-</a:t>
          </a:r>
        </a:p>
      </cdr:txBody>
    </cdr:sp>
  </cdr:relSizeAnchor>
  <cdr:relSizeAnchor xmlns:cdr="http://schemas.openxmlformats.org/drawingml/2006/chartDrawing">
    <cdr:from>
      <cdr:x>0.08442</cdr:x>
      <cdr:y>0.55831</cdr:y>
    </cdr:from>
    <cdr:to>
      <cdr:x>0.12532</cdr:x>
      <cdr:y>0.60541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4B91AC5-F5BE-451F-BD39-3C17DEDDD718}"/>
            </a:ext>
          </a:extLst>
        </cdr:cNvPr>
        <cdr:cNvSpPr txBox="1"/>
      </cdr:nvSpPr>
      <cdr:spPr>
        <a:xfrm xmlns:a="http://schemas.openxmlformats.org/drawingml/2006/main">
          <a:off x="1485900" y="3648235"/>
          <a:ext cx="720080" cy="3077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400" dirty="0"/>
            <a:t>38%-</a:t>
          </a:r>
        </a:p>
      </cdr:txBody>
    </cdr:sp>
  </cdr:relSizeAnchor>
  <cdr:relSizeAnchor xmlns:cdr="http://schemas.openxmlformats.org/drawingml/2006/chartDrawing">
    <cdr:from>
      <cdr:x>0.27489</cdr:x>
      <cdr:y>0.41837</cdr:y>
    </cdr:from>
    <cdr:to>
      <cdr:x>0.3158</cdr:x>
      <cdr:y>0.46547</cdr:y>
    </cdr:to>
    <cdr:sp macro="" textlink="">
      <cdr:nvSpPr>
        <cdr:cNvPr id="5" name="TextBox 8">
          <a:extLst xmlns:a="http://schemas.openxmlformats.org/drawingml/2006/main">
            <a:ext uri="{FF2B5EF4-FFF2-40B4-BE49-F238E27FC236}">
              <a16:creationId xmlns:a16="http://schemas.microsoft.com/office/drawing/2014/main" id="{A07BD888-3241-445E-B0D4-34D106002216}"/>
            </a:ext>
          </a:extLst>
        </cdr:cNvPr>
        <cdr:cNvSpPr txBox="1"/>
      </cdr:nvSpPr>
      <cdr:spPr>
        <a:xfrm xmlns:a="http://schemas.openxmlformats.org/drawingml/2006/main">
          <a:off x="4838700" y="2733835"/>
          <a:ext cx="720080" cy="3077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400" dirty="0"/>
            <a:t>35%-</a:t>
          </a:r>
        </a:p>
      </cdr:txBody>
    </cdr:sp>
  </cdr:relSizeAnchor>
  <cdr:relSizeAnchor xmlns:cdr="http://schemas.openxmlformats.org/drawingml/2006/chartDrawing">
    <cdr:from>
      <cdr:x>0.49134</cdr:x>
      <cdr:y>0.68658</cdr:y>
    </cdr:from>
    <cdr:to>
      <cdr:x>0.53225</cdr:x>
      <cdr:y>0.73368</cdr:y>
    </cdr:to>
    <cdr:sp macro="" textlink="">
      <cdr:nvSpPr>
        <cdr:cNvPr id="6" name="TextBox 9">
          <a:extLst xmlns:a="http://schemas.openxmlformats.org/drawingml/2006/main">
            <a:ext uri="{FF2B5EF4-FFF2-40B4-BE49-F238E27FC236}">
              <a16:creationId xmlns:a16="http://schemas.microsoft.com/office/drawing/2014/main" id="{9FCF9B69-E33E-4CC3-9F4B-80BA2E7AC62B}"/>
            </a:ext>
          </a:extLst>
        </cdr:cNvPr>
        <cdr:cNvSpPr txBox="1"/>
      </cdr:nvSpPr>
      <cdr:spPr>
        <a:xfrm xmlns:a="http://schemas.openxmlformats.org/drawingml/2006/main">
          <a:off x="8648700" y="4486435"/>
          <a:ext cx="720080" cy="30777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400" dirty="0"/>
            <a:t>59%-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0.32561</cdr:x>
      <cdr:y>0.20339</cdr:y>
    </cdr:from>
    <cdr:to>
      <cdr:x>0.43618</cdr:x>
      <cdr:y>0.39567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EFC3763-1A5B-4B14-B62D-51EBEC61BCC0}"/>
            </a:ext>
          </a:extLst>
        </cdr:cNvPr>
        <cdr:cNvSpPr txBox="1"/>
      </cdr:nvSpPr>
      <cdr:spPr>
        <a:xfrm xmlns:a="http://schemas.openxmlformats.org/drawingml/2006/main">
          <a:off x="5367476" y="484848"/>
          <a:ext cx="1822667" cy="45836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1" fontAlgn="base">
            <a:spcBef>
              <a:spcPct val="0"/>
            </a:spcBef>
            <a:spcAft>
              <a:spcPct val="0"/>
            </a:spcAft>
          </a:pPr>
          <a:r>
            <a:rPr lang="he-IL" sz="1400" kern="1200">
              <a:solidFill>
                <a:srgbClr val="FFFFFF"/>
              </a:solidFill>
              <a:latin typeface="+mn-lt"/>
              <a:ea typeface="+mn-ea"/>
              <a:cs typeface="+mn-cs"/>
            </a:rPr>
            <a:t>280%+</a:t>
          </a:r>
        </a:p>
      </cdr:txBody>
    </cdr:sp>
  </cdr:relSizeAnchor>
  <cdr:relSizeAnchor xmlns:cdr="http://schemas.openxmlformats.org/drawingml/2006/chartDrawing">
    <cdr:from>
      <cdr:x>0.81171</cdr:x>
      <cdr:y>0.1834</cdr:y>
    </cdr:from>
    <cdr:to>
      <cdr:x>0.92227</cdr:x>
      <cdr:y>0.37568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3DE317A-AF47-46C5-9BC0-CDBF14FF1962}"/>
            </a:ext>
          </a:extLst>
        </cdr:cNvPr>
        <cdr:cNvSpPr txBox="1"/>
      </cdr:nvSpPr>
      <cdr:spPr>
        <a:xfrm xmlns:a="http://schemas.openxmlformats.org/drawingml/2006/main">
          <a:off x="5995289" y="293497"/>
          <a:ext cx="816610" cy="30772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1" fontAlgn="base">
            <a:spcBef>
              <a:spcPct val="0"/>
            </a:spcBef>
            <a:spcAft>
              <a:spcPct val="0"/>
            </a:spcAft>
          </a:pPr>
          <a:r>
            <a:rPr lang="he-IL" sz="1400" kern="1200">
              <a:solidFill>
                <a:srgbClr val="FFFFFF"/>
              </a:solidFill>
              <a:latin typeface="+mn-lt"/>
              <a:ea typeface="+mn-ea"/>
              <a:cs typeface="+mn-cs"/>
            </a:rPr>
            <a:t>4%+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0.61742</cdr:x>
      <cdr:y>0.28605</cdr:y>
    </cdr:from>
    <cdr:to>
      <cdr:x>0.71492</cdr:x>
      <cdr:y>0.45913</cdr:y>
    </cdr:to>
    <cdr:sp macro="" textlink="">
      <cdr:nvSpPr>
        <cdr:cNvPr id="2" name="TextBox 14">
          <a:extLst xmlns:a="http://schemas.openxmlformats.org/drawingml/2006/main">
            <a:ext uri="{FF2B5EF4-FFF2-40B4-BE49-F238E27FC236}">
              <a16:creationId xmlns:a16="http://schemas.microsoft.com/office/drawing/2014/main" id="{52D54AE2-CF16-4170-AF9F-6C9F88793EC2}"/>
            </a:ext>
          </a:extLst>
        </cdr:cNvPr>
        <cdr:cNvSpPr txBox="1"/>
      </cdr:nvSpPr>
      <cdr:spPr>
        <a:xfrm xmlns:a="http://schemas.openxmlformats.org/drawingml/2006/main">
          <a:off x="10157012" y="1039902"/>
          <a:ext cx="1603953" cy="62920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200">
              <a:solidFill>
                <a:srgbClr val="FFFFFF"/>
              </a:solidFill>
            </a:rPr>
            <a:t>120%+</a:t>
          </a:r>
        </a:p>
      </cdr:txBody>
    </cdr:sp>
  </cdr:relSizeAnchor>
  <cdr:relSizeAnchor xmlns:cdr="http://schemas.openxmlformats.org/drawingml/2006/chartDrawing">
    <cdr:from>
      <cdr:x>0.82117</cdr:x>
      <cdr:y>0.26577</cdr:y>
    </cdr:from>
    <cdr:to>
      <cdr:x>0.91866</cdr:x>
      <cdr:y>0.43885</cdr:y>
    </cdr:to>
    <cdr:sp macro="" textlink="">
      <cdr:nvSpPr>
        <cdr:cNvPr id="3" name="TextBox 14">
          <a:extLst xmlns:a="http://schemas.openxmlformats.org/drawingml/2006/main">
            <a:ext uri="{FF2B5EF4-FFF2-40B4-BE49-F238E27FC236}">
              <a16:creationId xmlns:a16="http://schemas.microsoft.com/office/drawing/2014/main" id="{929784FE-5338-4CDE-8336-44544B71CCFE}"/>
            </a:ext>
          </a:extLst>
        </cdr:cNvPr>
        <cdr:cNvSpPr txBox="1"/>
      </cdr:nvSpPr>
      <cdr:spPr>
        <a:xfrm xmlns:a="http://schemas.openxmlformats.org/drawingml/2006/main">
          <a:off x="6065139" y="425323"/>
          <a:ext cx="720090" cy="27698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1">
          <a:sp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200">
              <a:solidFill>
                <a:srgbClr val="FFFFFF"/>
              </a:solidFill>
            </a:rPr>
            <a:t>21%+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24-11-28T13:17:33.757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245 61 0,'-31'0'375,"1"0"-344,-1 0-31,0 0 16,1 0-1,-1 0 17,1 0-32,-1 31 203,31 30-125,31-31-63,-1-30 17,-30 30 61,31 1-77,-1-31 203,-30 31-204,0-1 32,31 1-31,0-31 15,-1 0-15,1 0 62,-1 0-62,0 0-1,1 0 16,-31-31 235,0 1-219,0-1 0,0 0-16,0 1-15,0 0 234,0-1-250,-31 1 15,1 30 1,30-31 31,0 1-47,-30-1 31,-1 31 94,1 0-78,-1 0 15,0 31-46,31-1 15,0 1 32,0-1 140,0 1-203,0-1 16,0 0 30,0 1-46,0 0 16,0-1 0,0 1 109,31-31-110,0 0 1,-1 0 31,-30-61 62,0 30-62,-61 31 16,30 0-32,31-31 469,31 1-500,0 30 672,-1 0-657,1 0 63,-1 0-62,0 0 0,-30-30-16,31 30 15,-31-61 1,-31 61 171,-29 30-77,29-30 93,1 0-172,-1 0 0,0 0 32,31 31 31,0-1-32,0 0-46,0 1 93,0 0 1,0-1-79,31-30 172,30 0-172,-30 0 16,-31-30-31,0-1-1,0 0 298,0 1-282,0 0-15,-31 30-1,1-31 392,-32 1-392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24-11-28T13:17:36.099"/>
    </inkml:context>
    <inkml:brush xml:id="br0">
      <inkml:brushProperty name="width" value="0.10583" units="cm"/>
      <inkml:brushProperty name="height" value="0.10583" units="cm"/>
      <inkml:brushProperty name="fitToCurve" value="1"/>
    </inkml:brush>
  </inkml:definitions>
  <inkml:trace contextRef="#ctx0" brushRef="#br0">190 133 0</inkml:trace>
  <inkml:trace contextRef="#ctx0" brushRef="#br0" timeOffset="279">190 133 0</inkml:trace>
  <inkml:trace contextRef="#ctx0" brushRef="#br0" timeOffset="454">190 133 0</inkml:trace>
  <inkml:trace contextRef="#ctx0" brushRef="#br0" timeOffset="625">190 133 0</inkml:trace>
  <inkml:trace contextRef="#ctx0" brushRef="#br0" timeOffset="814">228 133 0</inkml:trace>
  <inkml:trace contextRef="#ctx0" brushRef="#br0" timeOffset="3898">228 133 0,'-38'0'156,"0"0"-140,-38 0-16,38 0 16,0 0-1,76 0 204,38 0-203,-38 0-16,38 0 15,-38 0 48,38 0-16,-76-38 93,-38-38-124,0 76 0,0 0 609,38 38-594,0 38 266,0-38-282,0 38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45AE84A-8A74-40EA-87A6-A6C0E22FB466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B056709-802D-4638-90F1-C225E76CA13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709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56709-802D-4638-90F1-C225E76CA135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9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4607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E7B1C-78CA-47E0-A80A-5F2A41AF4F9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3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B8754-587D-4C95-880F-603EE75EEAAA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1075217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9F432-0EF7-46BE-B7F5-8F131671394E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85814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r">
              <a:defRPr sz="6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E091B-31FC-46C2-8514-E8BC1CECB7F2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8945503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1371600" y="2971800"/>
            <a:ext cx="7620000" cy="61722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9296400" y="2971800"/>
            <a:ext cx="7620000" cy="61722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F089C-3ED7-4674-8B3B-4CC4DD3A455E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066973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9B8CD-2DA8-4260-BC16-44C7F115E053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44873674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57359-2E2C-4B02-A41E-A9FB6EE60967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153946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E20AE-D069-4C4B-A05F-0968427F8291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171079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r">
              <a:defRPr sz="3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FEDB0-BF86-4D17-A7B1-AD807D0A42C3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519225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r">
              <a:defRPr sz="3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A743F-C7AA-4439-96DB-55D2D516A302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557724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9C252-FFED-409A-98D6-131B330BBAF7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5999730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13030200" y="914400"/>
            <a:ext cx="3886200" cy="82296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1371600" y="914400"/>
            <a:ext cx="11353800" cy="82296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D8E40-3B5B-4FFC-BFB0-CD50204B2D23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1529162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047FF69-30CB-472F-AC93-113F940BD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FD06E4C-0FE7-46B3-8349-92A1C7F0A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1AE3367-D804-4A21-B82E-B59B5CCD8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3C772F-544C-4DE7-B996-E923A027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50DE2EA-F931-481F-AD4D-F75A0652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477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D8ABCE-6648-489B-A779-2D5AB79D1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A3D063F-A53E-4398-BB80-E3158334D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DE3B74-A03A-4BB4-AFDA-A480BC37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B8978D2-0B79-4BBD-8CAF-5B0B398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9C755E1-3263-42D3-9068-E8FAB859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2973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6CE32A-438A-420F-B9B4-CBCA19A2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CBFFAF3-6448-4570-B178-3BA57189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E5C4135-662A-4E3F-B43A-9C8328FE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B85F873-5670-453B-9678-E86E0208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57C0A4-110B-40D3-A42C-8525621F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2381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62A84A-BD09-45A8-B841-CE2DA847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0E2516-C976-457B-95A4-D7007EFC5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8234450-C84E-458C-8BA6-BD756F9C7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E091500-AB95-4B3C-8873-17DABF18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43CE214-6DE6-4A28-9B66-798F0354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0A0030D-4377-4CA9-B818-FF1D6297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6678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5F1110-DEEB-4F4A-8312-A34987C0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30D2D53-629A-451A-8CBB-5327C2246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7EE08DF-4536-49D5-A18F-59AF3D584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EB24E9F-75EA-4702-AE28-C6748587C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BC2CC7F-3788-4215-BD14-460BF0489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EA21152-6CFC-41C4-A220-93AA858F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D677A77-6182-4BE0-AC26-3863DFA5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9364804-542C-4B8F-B5C6-7DD4554E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9747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796017-8E78-46AD-B7E7-6C866873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E7F0F9D-D1FB-4C74-911B-6CDB6916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349D990-D9BE-4110-8D24-277BB6C6D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ADA754F-6F07-424D-97D4-CA0633ED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923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59B50E8-B091-4971-972B-6EBF7628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9CC9DE9-C520-45A0-B9D4-3745573F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9A41F31-3E4E-4F6F-A2F9-2528611C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911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65E19E-E163-46CD-9DB5-654B05D3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15B7D2A-0AB3-49B3-9B0C-09D85088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4075814-C9E8-494A-8758-E301463A2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97E1E0-EC9B-4A9C-BCC3-B579E921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A850CCA-F338-4661-9201-71D8B1F7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7C90028-8678-48F2-A52E-66FFA49C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4565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E7839D-D3B3-4FA5-A2DE-D6002CC7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93B50C7-ADCA-4CC1-903D-BB0CFC2F6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F6E2107-B71C-48CD-8581-CDA332B6C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6C271AA-5EB4-4A80-87C2-8695E7C1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4A78FD0-D822-4E68-A46C-F8CFB224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144FECD-50FF-4672-B984-AA6CF1DE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232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23F9EA-D68E-4936-8DBD-165C3753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930DFB4-7F67-45A6-B1A3-982301BBA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A4BED5B-3D78-4C6E-B9E6-38B6BA45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3CFF3C2-2785-489E-971D-772E6B63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E4237B-9C4A-4B50-ABD6-78F8C868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74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35B5ACE0-0177-47BA-95E3-3BE851B2F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690D5A2-EF70-45EF-84A9-9ADEE6891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3EDF04F-9901-4EF0-830D-0FEAA48E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AE17D11-47C9-48D7-9515-DBBFA3C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65C875-C842-4499-9C7D-E146B162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3116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62D56E-A543-4B2F-9A6F-350BA541B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633053B-9DD1-497C-AC63-5C4BBDFF5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7DB906-F077-4188-ACC8-A63E7455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A80DECB-C89A-48FA-9919-1BC4C1D7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CA808F6-CF6F-4410-A8D5-90297761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0123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FEB732-E713-449F-9688-E7325EF3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6544EE2-B487-40DF-BB05-7D1612AB7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F5840E-B0EC-49C4-9474-18D24A8EE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67488DE-A07D-48C5-AE62-179D0B67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5EF7220-DA4C-4AD0-82F2-C8CBF7C0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87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85EC7E-B27A-4091-ABFD-7970DC87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B4A0435-B52F-43EC-8DA4-882A83FBF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D03FBF-CE8C-45DA-A197-C10E8CC5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A9AF765-3218-4B1A-BC7B-49BE0D9A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6458C8A-B688-4669-AA2F-E5465447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3746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6C85BC-3DA4-47C5-9DED-21FAD5C2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0654827-AF43-4962-8D2A-4402ADEA9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2D451A6-FA12-4C37-8D32-74C0B6D90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75AAB37-6593-4B03-9D68-FDF2C9B2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CB81C65-9089-4850-8498-DD88E95F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BE9E4A9-09B4-47BA-ADCC-C0BBCC3B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0896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0ADFD8-F382-41D0-BC9F-ECB4F816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830CF4B-6AB3-4E31-9400-FB8A912E6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11DA3B4-B2E0-4B94-BDF9-8BB18CA5E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863BA51-3945-484C-B55E-6FDCCB180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6D8D9178-2354-4242-B53C-D703D07F4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6A04C51-8B49-4D90-9EE7-09C88844A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3D67A51-C56E-44B9-879D-4C0DA15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8331AE54-F577-45E1-A17C-A02C45DB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292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F8B64A-C5DA-42FA-AADC-BD5700AD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712FC38-623B-4CFF-BE8F-305E2AF3A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BA87FBF-B36F-4E1A-A70C-0EB986C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A7DEE1F-77F0-43B6-ACFE-DEC5A973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65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1E8B142-0D66-4435-A2D0-9C32553F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0711097-658A-42B2-8953-9EE6260E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C057DB4-D3EE-45A9-ADC3-F8028F0A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2762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D5D6B4-7F49-4606-9C14-C5FE3EA0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C4DAB25-4211-4631-B0DC-82C08F907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FBBEB7B-A9FE-4651-AD0B-0DA6866AF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1280063-40EE-4287-8E54-2A4B280F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4A7755D-1651-445F-944E-5722FCA4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754A57D-A28E-401A-9801-BBC71779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266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B12C7B-5E6D-4116-9D9B-CF1FD009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8C3BD52-C0DB-41B5-9A94-9278100E5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7F6CA0E-C4BE-4649-8C49-1584A1642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5F7B97A-B119-465A-9E63-3A56CE48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670A11C-34D1-4087-8489-4C585D6C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87FC80B-D6A1-45BA-B858-D64B7D60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1359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7CDD261-F4C6-43D1-8976-9A0EC976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0E4EFDB-BD6A-442C-A590-E671BB5F7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F66789E-2991-401E-BB36-C4DE69F2F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066984E-1506-4FB6-9B20-582EC120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FCB932-6548-457D-8DDD-2D0910E3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3742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E31465A-BC85-4C8D-A220-46F4D74D2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2848F16-F0E2-48AD-A9D8-C15645894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D346BF-1C24-42E6-A0BF-1B164F77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ADE6069-4AD4-406F-BAE0-AAF13012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1CBE4F-917F-4EB7-B24B-FEA75F58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243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914400"/>
            <a:ext cx="155448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71800"/>
            <a:ext cx="155448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106400" y="9372600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endParaRPr lang="en-US" altLang="he-I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72600"/>
            <a:ext cx="5791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endParaRPr lang="en-US" altLang="he-I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71600" y="9372600"/>
            <a:ext cx="381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100"/>
            </a:lvl1pPr>
          </a:lstStyle>
          <a:p>
            <a:fld id="{DE47E099-AB32-4DFA-B19D-4DE913512DA8}" type="slidenum">
              <a:rPr lang="he-IL" altLang="he-IL"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23765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2pPr>
      <a:lvl3pPr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3pPr>
      <a:lvl4pPr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4pPr>
      <a:lvl5pPr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5pPr>
      <a:lvl6pPr marL="685800"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6pPr>
      <a:lvl7pPr marL="1371600"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7pPr>
      <a:lvl8pPr marL="2057400"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8pPr>
      <a:lvl9pPr marL="2743200" algn="ctr" rtl="1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imes New Roman"/>
          <a:cs typeface="Arial"/>
        </a:defRPr>
      </a:lvl9pPr>
    </p:titleStyle>
    <p:bodyStyle>
      <a:lvl1pPr marL="514350" indent="-514350" algn="r" rtl="1" fontAlgn="base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r" rtl="1" fontAlgn="base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2pPr>
      <a:lvl3pPr marL="1714500" indent="-342900" algn="r" rtl="1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3pPr>
      <a:lvl4pPr marL="2400300" indent="-342900" algn="r" rtl="1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4pPr>
      <a:lvl5pPr marL="3086100" indent="-342900" algn="r" rtl="1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5pPr>
      <a:lvl6pPr marL="3771900" indent="-342900" algn="r" rtl="1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6pPr>
      <a:lvl7pPr marL="4457700" indent="-342900" algn="r" rtl="1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7pPr>
      <a:lvl8pPr marL="5143500" indent="-342900" algn="r" rtl="1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8pPr>
      <a:lvl9pPr marL="5829300" indent="-342900" algn="r" rtl="1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ea typeface="Times New Roman (Hebrew)" charset="0"/>
          <a:cs typeface="Times New Roman (Hebrew)" charset="0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560168C-70A0-4EB3-AFF9-B82105FF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1652EA8-1770-4266-A1AF-A24028227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F251A78-43A4-4D76-997C-F36F7B0E7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6E90E-A9E4-47ED-9A04-33B00E900648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BA30C5B-D302-423C-BE2B-A0E099C01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EB19411-8C13-4162-A02A-6C7DE7F12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FF283-2354-4836-8DD5-1C6048FE636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4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1371600" rtl="1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1371600" rtl="1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0CDFBE1-47C1-4B0E-B0DA-0459D26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F3E3D6B-1ACB-40FF-B65B-6E63CB548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3E35D14-C007-4BB8-A5AB-C95133878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4446-C9F1-4055-B18D-10439F4FB6C5}" type="datetimeFigureOut">
              <a:rPr lang="he-IL" smtClean="0"/>
              <a:t>ל'/חשון/תשפ"ה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12C3CB4-39C7-432E-B519-09CF63940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3318BCA-6B88-45FA-8919-3BC97A9FC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A8754-6275-46FE-B2FA-2B9CFFCDFF1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944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1028700" rtl="1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1028700" rtl="1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r" defTabSz="1028700" rtl="1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r" defTabSz="1028700" rtl="1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1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chart" Target="../charts/char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jpg"/><Relationship Id="rId7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26" Type="http://schemas.openxmlformats.org/officeDocument/2006/relationships/image" Target="../media/image4.png"/><Relationship Id="rId3" Type="http://schemas.openxmlformats.org/officeDocument/2006/relationships/image" Target="../media/image54.png"/><Relationship Id="rId21" Type="http://schemas.openxmlformats.org/officeDocument/2006/relationships/image" Target="../media/image72.jp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5" Type="http://schemas.openxmlformats.org/officeDocument/2006/relationships/image" Target="../media/image2.png"/><Relationship Id="rId2" Type="http://schemas.openxmlformats.org/officeDocument/2006/relationships/image" Target="../media/image53.png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jpeg"/><Relationship Id="rId28" Type="http://schemas.openxmlformats.org/officeDocument/2006/relationships/image" Target="../media/image76.sv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jpg"/><Relationship Id="rId27" Type="http://schemas.openxmlformats.org/officeDocument/2006/relationships/image" Target="../media/image75.png"/><Relationship Id="rId30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png"/><Relationship Id="rId7" Type="http://schemas.openxmlformats.org/officeDocument/2006/relationships/image" Target="../media/image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chart" Target="../charts/char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2.png"/><Relationship Id="rId4" Type="http://schemas.openxmlformats.org/officeDocument/2006/relationships/image" Target="../media/image26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customXml" Target="../ink/ink1.xml"/><Relationship Id="rId18" Type="http://schemas.openxmlformats.org/officeDocument/2006/relationships/image" Target="../media/image92.png"/><Relationship Id="rId3" Type="http://schemas.openxmlformats.org/officeDocument/2006/relationships/image" Target="../media/image84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17" Type="http://schemas.openxmlformats.org/officeDocument/2006/relationships/image" Target="../media/image6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11" Type="http://schemas.openxmlformats.org/officeDocument/2006/relationships/image" Target="../media/image89.jpeg"/><Relationship Id="rId5" Type="http://schemas.openxmlformats.org/officeDocument/2006/relationships/image" Target="../media/image2.png"/><Relationship Id="rId15" Type="http://schemas.openxmlformats.org/officeDocument/2006/relationships/customXml" Target="../ink/ink2.xml"/><Relationship Id="rId10" Type="http://schemas.openxmlformats.org/officeDocument/2006/relationships/image" Target="../media/image88.png"/><Relationship Id="rId4" Type="http://schemas.openxmlformats.org/officeDocument/2006/relationships/image" Target="../media/image5.png"/><Relationship Id="rId9" Type="http://schemas.openxmlformats.org/officeDocument/2006/relationships/image" Target="../media/image87.jpeg"/><Relationship Id="rId1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2.sv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1.png"/><Relationship Id="rId2" Type="http://schemas.openxmlformats.org/officeDocument/2006/relationships/image" Target="../media/image93.png"/><Relationship Id="rId16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2.png"/><Relationship Id="rId5" Type="http://schemas.openxmlformats.org/officeDocument/2006/relationships/image" Target="../media/image96.svg"/><Relationship Id="rId15" Type="http://schemas.openxmlformats.org/officeDocument/2006/relationships/image" Target="../media/image103.png"/><Relationship Id="rId10" Type="http://schemas.openxmlformats.org/officeDocument/2006/relationships/image" Target="../media/image5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.png"/><Relationship Id="rId3" Type="http://schemas.openxmlformats.org/officeDocument/2006/relationships/image" Target="../media/image94.svg"/><Relationship Id="rId7" Type="http://schemas.openxmlformats.org/officeDocument/2006/relationships/image" Target="../media/image108.svg"/><Relationship Id="rId12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Relationship Id="rId1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2.png"/><Relationship Id="rId5" Type="http://schemas.openxmlformats.org/officeDocument/2006/relationships/image" Target="../media/image116.svg"/><Relationship Id="rId10" Type="http://schemas.openxmlformats.org/officeDocument/2006/relationships/image" Target="../media/image5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.png"/><Relationship Id="rId7" Type="http://schemas.openxmlformats.org/officeDocument/2006/relationships/image" Target="../media/image1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514" y="-190500"/>
            <a:ext cx="18288000" cy="107405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184872" y="418991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9" name="TextBox 9"/>
          <p:cNvSpPr txBox="1"/>
          <p:nvPr/>
        </p:nvSpPr>
        <p:spPr>
          <a:xfrm>
            <a:off x="2408955" y="3467886"/>
            <a:ext cx="13545118" cy="255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807"/>
              </a:lnSpc>
            </a:pPr>
            <a:r>
              <a:rPr lang="he-IL" sz="5489" b="1" spc="131" dirty="0">
                <a:solidFill>
                  <a:srgbClr val="2B485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ביקור הוועדה לביטחון לאומי- כנסת ישראל </a:t>
            </a:r>
          </a:p>
          <a:p>
            <a:pPr algn="ctr" rtl="1">
              <a:lnSpc>
                <a:spcPts val="6807"/>
              </a:lnSpc>
            </a:pPr>
            <a:r>
              <a:rPr lang="he-IL" sz="5489" b="1" spc="131" dirty="0">
                <a:solidFill>
                  <a:srgbClr val="2B485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שיטור עירוני באר שבע</a:t>
            </a:r>
          </a:p>
          <a:p>
            <a:pPr algn="ctr" rtl="1">
              <a:lnSpc>
                <a:spcPts val="6807"/>
              </a:lnSpc>
            </a:pPr>
            <a:r>
              <a:rPr lang="he-IL" sz="5489" b="1" spc="131" dirty="0">
                <a:solidFill>
                  <a:srgbClr val="2B485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01.12.2024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9EED85C5-263E-4884-8944-D8E59292C63D}"/>
              </a:ext>
            </a:extLst>
          </p:cNvPr>
          <p:cNvSpPr/>
          <p:nvPr/>
        </p:nvSpPr>
        <p:spPr>
          <a:xfrm>
            <a:off x="16916400" y="149026"/>
            <a:ext cx="1186728" cy="1244814"/>
          </a:xfrm>
          <a:custGeom>
            <a:avLst/>
            <a:gdLst/>
            <a:ahLst/>
            <a:cxnLst/>
            <a:rect l="l" t="t" r="r" b="b"/>
            <a:pathLst>
              <a:path w="256941" h="295381">
                <a:moveTo>
                  <a:pt x="0" y="0"/>
                </a:moveTo>
                <a:lnTo>
                  <a:pt x="256941" y="0"/>
                </a:lnTo>
                <a:lnTo>
                  <a:pt x="256941" y="295381"/>
                </a:lnTo>
                <a:lnTo>
                  <a:pt x="0" y="295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" r="-97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D9B25B5B-2369-4D41-B113-D3D40243F3D6}"/>
              </a:ext>
            </a:extLst>
          </p:cNvPr>
          <p:cNvSpPr/>
          <p:nvPr/>
        </p:nvSpPr>
        <p:spPr>
          <a:xfrm>
            <a:off x="4015667" y="194238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25A39EE-6641-4445-BA27-6EFD2E16D2DF}"/>
              </a:ext>
            </a:extLst>
          </p:cNvPr>
          <p:cNvSpPr/>
          <p:nvPr/>
        </p:nvSpPr>
        <p:spPr>
          <a:xfrm>
            <a:off x="3051452" y="194238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53825" y="0"/>
            <a:ext cx="5900575" cy="103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8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שוד</a:t>
            </a:r>
            <a:endParaRPr lang="he-IL" sz="44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5053150" y="1093405"/>
            <a:ext cx="11012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" name="טבלה 110">
            <a:extLst>
              <a:ext uri="{FF2B5EF4-FFF2-40B4-BE49-F238E27FC236}">
                <a16:creationId xmlns:a16="http://schemas.microsoft.com/office/drawing/2014/main" id="{6E5975A4-FF30-4B86-B20E-28E61EB03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846619"/>
              </p:ext>
            </p:extLst>
          </p:nvPr>
        </p:nvGraphicFramePr>
        <p:xfrm>
          <a:off x="609600" y="1857880"/>
          <a:ext cx="17155633" cy="2144454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5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4818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כמות תיקים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כתבי אישום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  <a:endParaRPr lang="he-IL" sz="2800" b="1" kern="1200" baseline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baseline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תום הליכים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18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818">
                <a:tc>
                  <a:txBody>
                    <a:bodyPr/>
                    <a:lstStyle/>
                    <a:p>
                      <a:pPr algn="ctr"/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75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62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27</a:t>
                      </a:r>
                    </a:p>
                  </a:txBody>
                  <a:tcPr marL="14187" marR="14187" marT="18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29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7+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71</a:t>
                      </a:r>
                    </a:p>
                  </a:txBody>
                  <a:tcPr marL="14187" marR="14187" marT="18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63</a:t>
                      </a:r>
                    </a:p>
                  </a:txBody>
                  <a:tcPr marL="14187" marR="14187" marT="18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14-</a:t>
                      </a:r>
                    </a:p>
                  </a:txBody>
                  <a:tcPr marL="14187" marR="14187" marT="18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35</a:t>
                      </a:r>
                    </a:p>
                  </a:txBody>
                  <a:tcPr marL="14187" marR="14187" marT="189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40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14+</a:t>
                      </a:r>
                    </a:p>
                  </a:txBody>
                  <a:tcPr marL="136189" marR="136189" marT="90783" marB="90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7" name="מלבן 116">
            <a:extLst>
              <a:ext uri="{FF2B5EF4-FFF2-40B4-BE49-F238E27FC236}">
                <a16:creationId xmlns:a16="http://schemas.microsoft.com/office/drawing/2014/main" id="{EA6045F9-CB9E-4DB4-BBCF-AE0C8283021A}"/>
              </a:ext>
            </a:extLst>
          </p:cNvPr>
          <p:cNvSpPr/>
          <p:nvPr/>
        </p:nvSpPr>
        <p:spPr>
          <a:xfrm>
            <a:off x="733021" y="7200734"/>
            <a:ext cx="16780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600" b="1" u="sng" kern="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גרף מגמה חודשי </a:t>
            </a:r>
            <a:endParaRPr lang="he-IL" sz="1600" u="sng" kern="0" dirty="0">
              <a:solidFill>
                <a:srgbClr val="0070C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16" name="תרשים 15">
            <a:extLst>
              <a:ext uri="{FF2B5EF4-FFF2-40B4-BE49-F238E27FC236}">
                <a16:creationId xmlns:a16="http://schemas.microsoft.com/office/drawing/2014/main" id="{5B981040-44D8-4E55-9760-ECEE64045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305218"/>
              </p:ext>
            </p:extLst>
          </p:nvPr>
        </p:nvGraphicFramePr>
        <p:xfrm>
          <a:off x="869185" y="4377082"/>
          <a:ext cx="16652775" cy="271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4">
            <a:extLst>
              <a:ext uri="{FF2B5EF4-FFF2-40B4-BE49-F238E27FC236}">
                <a16:creationId xmlns:a16="http://schemas.microsoft.com/office/drawing/2014/main" id="{D8EDE279-8F85-480E-9E45-214250A5C195}"/>
              </a:ext>
            </a:extLst>
          </p:cNvPr>
          <p:cNvSpPr txBox="1"/>
          <p:nvPr/>
        </p:nvSpPr>
        <p:spPr>
          <a:xfrm>
            <a:off x="6705600" y="5338672"/>
            <a:ext cx="1623527" cy="27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Arial"/>
              </a:rPr>
              <a:t>7%+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DE804C2-926A-4E36-9197-B20643ACFE76}"/>
              </a:ext>
            </a:extLst>
          </p:cNvPr>
          <p:cNvSpPr txBox="1"/>
          <p:nvPr/>
        </p:nvSpPr>
        <p:spPr>
          <a:xfrm>
            <a:off x="10464466" y="5159332"/>
            <a:ext cx="1623527" cy="27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Arial"/>
              </a:rPr>
              <a:t>14%+</a:t>
            </a:r>
          </a:p>
        </p:txBody>
      </p:sp>
      <p:graphicFrame>
        <p:nvGraphicFramePr>
          <p:cNvPr id="19" name="תרשים 18">
            <a:extLst>
              <a:ext uri="{FF2B5EF4-FFF2-40B4-BE49-F238E27FC236}">
                <a16:creationId xmlns:a16="http://schemas.microsoft.com/office/drawing/2014/main" id="{C2CF64C2-323C-4943-8D83-A3B20B873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233807"/>
              </p:ext>
            </p:extLst>
          </p:nvPr>
        </p:nvGraphicFramePr>
        <p:xfrm>
          <a:off x="797024" y="7539288"/>
          <a:ext cx="16652775" cy="250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CB9338B-0EAF-4F0A-BB24-0C704F311397}"/>
              </a:ext>
            </a:extLst>
          </p:cNvPr>
          <p:cNvSpPr txBox="1"/>
          <p:nvPr/>
        </p:nvSpPr>
        <p:spPr>
          <a:xfrm>
            <a:off x="2949842" y="4450514"/>
            <a:ext cx="1623527" cy="27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Arial"/>
              </a:rPr>
              <a:t>20%-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F5C495C8-8DDF-40AE-B459-C25B3794977A}"/>
              </a:ext>
            </a:extLst>
          </p:cNvPr>
          <p:cNvSpPr txBox="1"/>
          <p:nvPr/>
        </p:nvSpPr>
        <p:spPr>
          <a:xfrm>
            <a:off x="14526394" y="4436749"/>
            <a:ext cx="1623527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Arial"/>
              </a:rPr>
              <a:t>14%-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AAA1A4F-AF4C-4863-87C7-EF070CB32473}"/>
              </a:ext>
            </a:extLst>
          </p:cNvPr>
          <p:cNvSpPr/>
          <p:nvPr/>
        </p:nvSpPr>
        <p:spPr>
          <a:xfrm>
            <a:off x="8329127" y="4111960"/>
            <a:ext cx="1635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600" b="1" u="sng" kern="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גרף מגמה שנתי </a:t>
            </a:r>
            <a:endParaRPr lang="he-IL" sz="1600" u="sng" kern="0" dirty="0">
              <a:solidFill>
                <a:srgbClr val="0070C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4537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53825" y="0"/>
            <a:ext cx="5900575" cy="103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400" b="1" spc="167" dirty="0" err="1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סד"ח</a:t>
            </a:r>
            <a:endParaRPr lang="he-IL" sz="40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4935200" y="1181100"/>
            <a:ext cx="11774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" name="טבלה 110">
            <a:extLst>
              <a:ext uri="{FF2B5EF4-FFF2-40B4-BE49-F238E27FC236}">
                <a16:creationId xmlns:a16="http://schemas.microsoft.com/office/drawing/2014/main" id="{6E5975A4-FF30-4B86-B20E-28E61EB03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247112"/>
              </p:ext>
            </p:extLst>
          </p:nvPr>
        </p:nvGraphicFramePr>
        <p:xfrm>
          <a:off x="609600" y="1857880"/>
          <a:ext cx="17155633" cy="2144454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5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4818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כמות תיקים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כתבי אישום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  <a:endParaRPr lang="he-IL" sz="2800" b="1" kern="1200" baseline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baseline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תום הליכים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18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 dirty="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8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55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19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280+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24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4+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-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תרשים 20">
            <a:extLst>
              <a:ext uri="{FF2B5EF4-FFF2-40B4-BE49-F238E27FC236}">
                <a16:creationId xmlns:a16="http://schemas.microsoft.com/office/drawing/2014/main" id="{1435BC29-7736-4303-B8DF-814901EAD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826025"/>
              </p:ext>
            </p:extLst>
          </p:nvPr>
        </p:nvGraphicFramePr>
        <p:xfrm>
          <a:off x="880924" y="4305169"/>
          <a:ext cx="16484284" cy="2383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1">
            <a:extLst>
              <a:ext uri="{FF2B5EF4-FFF2-40B4-BE49-F238E27FC236}">
                <a16:creationId xmlns:a16="http://schemas.microsoft.com/office/drawing/2014/main" id="{4FC25771-CD81-48F2-B34C-BD2A8D8BC3B4}"/>
              </a:ext>
            </a:extLst>
          </p:cNvPr>
          <p:cNvSpPr txBox="1"/>
          <p:nvPr/>
        </p:nvSpPr>
        <p:spPr>
          <a:xfrm>
            <a:off x="10439400" y="5198719"/>
            <a:ext cx="1607147" cy="3077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he-IL" sz="1400" kern="12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5ACF01FE-0C7D-4558-8963-2F4A85872E26}"/>
              </a:ext>
            </a:extLst>
          </p:cNvPr>
          <p:cNvSpPr txBox="1"/>
          <p:nvPr/>
        </p:nvSpPr>
        <p:spPr>
          <a:xfrm>
            <a:off x="2209800" y="4122278"/>
            <a:ext cx="1607100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2%-</a:t>
            </a:r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E57AB6B6-6798-49C3-AEBE-AFD80615BCE8}"/>
              </a:ext>
            </a:extLst>
          </p:cNvPr>
          <p:cNvSpPr/>
          <p:nvPr/>
        </p:nvSpPr>
        <p:spPr>
          <a:xfrm>
            <a:off x="880924" y="7243984"/>
            <a:ext cx="16351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1600" b="1" u="sng" kern="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גרף מגמה חודשי </a:t>
            </a:r>
            <a:endParaRPr lang="he-IL" sz="1600" u="sng" kern="0" dirty="0">
              <a:solidFill>
                <a:srgbClr val="0070C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27" name="תרשים 26">
            <a:extLst>
              <a:ext uri="{FF2B5EF4-FFF2-40B4-BE49-F238E27FC236}">
                <a16:creationId xmlns:a16="http://schemas.microsoft.com/office/drawing/2014/main" id="{B37E6C20-A6DD-428C-B720-2CB9EA2D9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226213"/>
              </p:ext>
            </p:extLst>
          </p:nvPr>
        </p:nvGraphicFramePr>
        <p:xfrm>
          <a:off x="609601" y="7158454"/>
          <a:ext cx="17155632" cy="3128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084849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53825" y="0"/>
            <a:ext cx="5900575" cy="103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4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סחר בסמים</a:t>
            </a:r>
            <a:endParaRPr lang="he-IL" sz="40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3487400" y="1126999"/>
            <a:ext cx="25490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" name="טבלה 110">
            <a:extLst>
              <a:ext uri="{FF2B5EF4-FFF2-40B4-BE49-F238E27FC236}">
                <a16:creationId xmlns:a16="http://schemas.microsoft.com/office/drawing/2014/main" id="{6E5975A4-FF30-4B86-B20E-28E61EB03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99777"/>
              </p:ext>
            </p:extLst>
          </p:nvPr>
        </p:nvGraphicFramePr>
        <p:xfrm>
          <a:off x="609600" y="1857880"/>
          <a:ext cx="17155633" cy="2144454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5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4818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כמות תיקים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כתבי אישום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  <a:endParaRPr lang="he-IL" sz="2800" b="1" kern="1200" baseline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baseline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תום הליכים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18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81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207</a:t>
                      </a:r>
                      <a:endParaRPr kumimoji="0" lang="he-IL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316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124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225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81%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112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136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22%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62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80</a:t>
                      </a:r>
                      <a:endParaRPr kumimoji="0" lang="he-IL" sz="28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29%</a:t>
                      </a:r>
                      <a:endParaRPr kumimoji="0" lang="he-IL" sz="2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מלבן 25">
            <a:extLst>
              <a:ext uri="{FF2B5EF4-FFF2-40B4-BE49-F238E27FC236}">
                <a16:creationId xmlns:a16="http://schemas.microsoft.com/office/drawing/2014/main" id="{E57AB6B6-6798-49C3-AEBE-AFD80615BCE8}"/>
              </a:ext>
            </a:extLst>
          </p:cNvPr>
          <p:cNvSpPr/>
          <p:nvPr/>
        </p:nvSpPr>
        <p:spPr>
          <a:xfrm>
            <a:off x="914400" y="6743700"/>
            <a:ext cx="16351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1600" b="1" u="sng" kern="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גרף מגמה חודשי </a:t>
            </a:r>
            <a:endParaRPr lang="he-IL" sz="1600" u="sng" kern="0" dirty="0">
              <a:solidFill>
                <a:srgbClr val="0070C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16" name="תרשים 15">
            <a:extLst>
              <a:ext uri="{FF2B5EF4-FFF2-40B4-BE49-F238E27FC236}">
                <a16:creationId xmlns:a16="http://schemas.microsoft.com/office/drawing/2014/main" id="{BFBAA8D9-93FC-463B-97B7-DAEA7FB84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495009"/>
              </p:ext>
            </p:extLst>
          </p:nvPr>
        </p:nvGraphicFramePr>
        <p:xfrm>
          <a:off x="962012" y="4120015"/>
          <a:ext cx="16450808" cy="2353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תרשים 16">
            <a:extLst>
              <a:ext uri="{FF2B5EF4-FFF2-40B4-BE49-F238E27FC236}">
                <a16:creationId xmlns:a16="http://schemas.microsoft.com/office/drawing/2014/main" id="{A9059A75-01AF-4D76-A039-B9B0A9A88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839707"/>
              </p:ext>
            </p:extLst>
          </p:nvPr>
        </p:nvGraphicFramePr>
        <p:xfrm>
          <a:off x="240380" y="6591300"/>
          <a:ext cx="17155632" cy="3242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38495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91601" y="0"/>
            <a:ext cx="7162800" cy="1014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4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תקיפה חמורה (יעד ממ"ז)</a:t>
            </a:r>
            <a:endParaRPr lang="he-IL" sz="40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0591800" y="1257300"/>
            <a:ext cx="53684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6E5975A4-FF30-4B86-B20E-28E61EB03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31602"/>
              </p:ext>
            </p:extLst>
          </p:nvPr>
        </p:nvGraphicFramePr>
        <p:xfrm>
          <a:off x="609600" y="1857878"/>
          <a:ext cx="17155633" cy="342717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5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434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כמות תיקים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כתבי אישום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  <a:endParaRPr lang="he-IL" sz="2800" b="1" kern="1200" baseline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baseline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תום הליכים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434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43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196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201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71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100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41%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64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123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92%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30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86%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434">
                <a:tc gridSpan="5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סיכוי העבריין להיתפס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סיכוי העבריין להיתפס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אפקטיביות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66431"/>
                  </a:ext>
                </a:extLst>
              </a:tr>
              <a:tr h="685434">
                <a:tc gridSpan="5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50%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44%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6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025243"/>
                  </a:ext>
                </a:extLst>
              </a:tr>
            </a:tbl>
          </a:graphicData>
        </a:graphic>
      </p:graphicFrame>
      <p:graphicFrame>
        <p:nvGraphicFramePr>
          <p:cNvPr id="15" name="תרשים 14">
            <a:extLst>
              <a:ext uri="{FF2B5EF4-FFF2-40B4-BE49-F238E27FC236}">
                <a16:creationId xmlns:a16="http://schemas.microsoft.com/office/drawing/2014/main" id="{076C0CF4-6FE1-4056-8F37-6FD11A524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225250"/>
              </p:ext>
            </p:extLst>
          </p:nvPr>
        </p:nvGraphicFramePr>
        <p:xfrm>
          <a:off x="609597" y="5732216"/>
          <a:ext cx="17155633" cy="160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מלבן 17">
            <a:extLst>
              <a:ext uri="{FF2B5EF4-FFF2-40B4-BE49-F238E27FC236}">
                <a16:creationId xmlns:a16="http://schemas.microsoft.com/office/drawing/2014/main" id="{38886CFE-FF51-4467-80D3-3FCA4BE4EB2C}"/>
              </a:ext>
            </a:extLst>
          </p:cNvPr>
          <p:cNvSpPr/>
          <p:nvPr/>
        </p:nvSpPr>
        <p:spPr>
          <a:xfrm>
            <a:off x="221482" y="7371320"/>
            <a:ext cx="17931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1600" b="1" u="sng" kern="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גרף מגמה חודשי </a:t>
            </a:r>
            <a:endParaRPr lang="he-IL" sz="1600" u="sng" kern="0" dirty="0">
              <a:solidFill>
                <a:srgbClr val="0070C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19" name="תרשים 18">
            <a:extLst>
              <a:ext uri="{FF2B5EF4-FFF2-40B4-BE49-F238E27FC236}">
                <a16:creationId xmlns:a16="http://schemas.microsoft.com/office/drawing/2014/main" id="{47852908-F396-4C5A-B1E9-E7E213725D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3120166"/>
              </p:ext>
            </p:extLst>
          </p:nvPr>
        </p:nvGraphicFramePr>
        <p:xfrm>
          <a:off x="609597" y="7540597"/>
          <a:ext cx="17155633" cy="302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8B872D2-3C8C-092E-AE46-5674A261B04F}"/>
              </a:ext>
            </a:extLst>
          </p:cNvPr>
          <p:cNvSpPr txBox="1"/>
          <p:nvPr/>
        </p:nvSpPr>
        <p:spPr>
          <a:xfrm>
            <a:off x="4604862" y="5323821"/>
            <a:ext cx="916510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 u="sng" kern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he-IL" dirty="0"/>
              <a:t>גרף מגמה שנתי</a:t>
            </a:r>
          </a:p>
        </p:txBody>
      </p:sp>
    </p:spTree>
    <p:extLst>
      <p:ext uri="{BB962C8B-B14F-4D97-AF65-F5344CB8AC3E}">
        <p14:creationId xmlns:p14="http://schemas.microsoft.com/office/powerpoint/2010/main" val="361828554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תרשים 14">
            <a:extLst>
              <a:ext uri="{FF2B5EF4-FFF2-40B4-BE49-F238E27FC236}">
                <a16:creationId xmlns:a16="http://schemas.microsoft.com/office/drawing/2014/main" id="{4F720FCF-E298-4609-9BCB-77AA69C02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678681"/>
              </p:ext>
            </p:extLst>
          </p:nvPr>
        </p:nvGraphicFramePr>
        <p:xfrm>
          <a:off x="609600" y="7178651"/>
          <a:ext cx="17155632" cy="310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2"/>
          <p:cNvSpPr txBox="1"/>
          <p:nvPr/>
        </p:nvSpPr>
        <p:spPr>
          <a:xfrm>
            <a:off x="10253825" y="0"/>
            <a:ext cx="5900575" cy="103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4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הצתות</a:t>
            </a:r>
            <a:endParaRPr lang="he-IL" sz="40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4478000" y="1051876"/>
            <a:ext cx="1591625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" name="טבלה 110">
            <a:extLst>
              <a:ext uri="{FF2B5EF4-FFF2-40B4-BE49-F238E27FC236}">
                <a16:creationId xmlns:a16="http://schemas.microsoft.com/office/drawing/2014/main" id="{6E5975A4-FF30-4B86-B20E-28E61EB03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788038"/>
              </p:ext>
            </p:extLst>
          </p:nvPr>
        </p:nvGraphicFramePr>
        <p:xfrm>
          <a:off x="609600" y="1776515"/>
          <a:ext cx="17155633" cy="1568994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5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559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2998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2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כמות תיקים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2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כתבי אישום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200" b="1" kern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  <a:endParaRPr lang="he-IL" sz="2200" b="1" kern="1200" baseline="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200" b="1" kern="1200" baseline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תום הליכים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998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2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2200" b="1" kern="120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200" b="1" kern="120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2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200" b="1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200" b="1" dirty="0">
                        <a:solidFill>
                          <a:srgbClr val="00206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99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79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55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10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100+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15+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11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120+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מלבן 25">
            <a:extLst>
              <a:ext uri="{FF2B5EF4-FFF2-40B4-BE49-F238E27FC236}">
                <a16:creationId xmlns:a16="http://schemas.microsoft.com/office/drawing/2014/main" id="{E57AB6B6-6798-49C3-AEBE-AFD80615BCE8}"/>
              </a:ext>
            </a:extLst>
          </p:cNvPr>
          <p:cNvSpPr/>
          <p:nvPr/>
        </p:nvSpPr>
        <p:spPr>
          <a:xfrm>
            <a:off x="745717" y="6828945"/>
            <a:ext cx="163510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1600" b="1" u="sng" kern="0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גרף מגמה חודשי </a:t>
            </a:r>
            <a:endParaRPr lang="he-IL" sz="1600" u="sng" kern="0" dirty="0">
              <a:solidFill>
                <a:srgbClr val="0070C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11" name="תרשים 10">
            <a:extLst>
              <a:ext uri="{FF2B5EF4-FFF2-40B4-BE49-F238E27FC236}">
                <a16:creationId xmlns:a16="http://schemas.microsoft.com/office/drawing/2014/main" id="{16DFB22D-4059-4222-9052-01C7D0890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297774"/>
              </p:ext>
            </p:extLst>
          </p:nvPr>
        </p:nvGraphicFramePr>
        <p:xfrm>
          <a:off x="-22412" y="3325824"/>
          <a:ext cx="16450808" cy="363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312366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10800" y="0"/>
            <a:ext cx="5900575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תפוקות משרד הנוער</a:t>
            </a:r>
            <a:endParaRPr lang="he-IL" sz="36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2039600" y="1181100"/>
            <a:ext cx="3725225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52696A91-066D-430F-86AB-C3CB2EE55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05710"/>
              </p:ext>
            </p:extLst>
          </p:nvPr>
        </p:nvGraphicFramePr>
        <p:xfrm>
          <a:off x="2666999" y="2075693"/>
          <a:ext cx="12954001" cy="3296405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364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4125634734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9281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נושא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he-IL" sz="24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מצטבר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4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- 2023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מצטבר - 2024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 שינוי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281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תיקים (כללי)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420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567</a:t>
                      </a:r>
                      <a:endParaRPr lang="he-IL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kern="1200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35%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281">
                <a:tc>
                  <a:txBody>
                    <a:bodyPr/>
                    <a:lstStyle/>
                    <a:p>
                      <a:pPr algn="ctr"/>
                      <a:r>
                        <a:rPr lang="he-IL" sz="24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כתב אישום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119 (9 שב"ח)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  204 (26 שב"ח) 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71%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281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400" b="1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65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400" b="1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118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81%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281">
                <a:tc>
                  <a:txBody>
                    <a:bodyPr/>
                    <a:lstStyle/>
                    <a:p>
                      <a:pPr algn="ctr"/>
                      <a:r>
                        <a:rPr lang="he-IL" sz="24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תו"ה</a:t>
                      </a:r>
                    </a:p>
                  </a:txBody>
                  <a:tcPr marL="111561" marR="111561" marT="74373" marB="743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400" b="1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32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400" b="1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75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135%</a:t>
                      </a:r>
                    </a:p>
                  </a:txBody>
                  <a:tcPr marL="74374" marR="74374" marT="49582" marB="495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6">
            <a:extLst>
              <a:ext uri="{FF2B5EF4-FFF2-40B4-BE49-F238E27FC236}">
                <a16:creationId xmlns:a16="http://schemas.microsoft.com/office/drawing/2014/main" id="{7C9FE06F-FF24-4942-819A-89443D178E20}"/>
              </a:ext>
            </a:extLst>
          </p:cNvPr>
          <p:cNvSpPr txBox="1"/>
          <p:nvPr/>
        </p:nvSpPr>
        <p:spPr>
          <a:xfrm>
            <a:off x="-80488" y="6033988"/>
            <a:ext cx="182879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נכון לתאריך 01/07 התחנה הגישה יותר כתבי אישום בנוער מסה"כ כתבי האישום שהוגשו בנוער בשנת 2023.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6741F146-8127-4AB7-8749-DF19499A01C8}"/>
              </a:ext>
            </a:extLst>
          </p:cNvPr>
          <p:cNvSpPr/>
          <p:nvPr/>
        </p:nvSpPr>
        <p:spPr>
          <a:xfrm>
            <a:off x="6625521" y="6495291"/>
            <a:ext cx="5036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בכל שנת 2023 הוגשו 119 כתבי אישום.</a:t>
            </a:r>
          </a:p>
        </p:txBody>
      </p:sp>
    </p:spTree>
    <p:extLst>
      <p:ext uri="{BB962C8B-B14F-4D97-AF65-F5344CB8AC3E}">
        <p14:creationId xmlns:p14="http://schemas.microsoft.com/office/powerpoint/2010/main" val="11328548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0" y="-11942"/>
            <a:ext cx="12649200" cy="1003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נתוני פשיעה - השוואה מול תחנות גדולות (2024)</a:t>
            </a:r>
            <a:endParaRPr lang="he-IL" sz="36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5943600" y="1181100"/>
            <a:ext cx="99404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1AD3B081-CAC5-49C5-B064-58B46684D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2734"/>
              </p:ext>
            </p:extLst>
          </p:nvPr>
        </p:nvGraphicFramePr>
        <p:xfrm>
          <a:off x="428733" y="1915997"/>
          <a:ext cx="17430534" cy="6980904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1936726">
                  <a:extLst>
                    <a:ext uri="{9D8B030D-6E8A-4147-A177-3AD203B41FA5}">
                      <a16:colId xmlns:a16="http://schemas.microsoft.com/office/drawing/2014/main" val="2593802959"/>
                    </a:ext>
                  </a:extLst>
                </a:gridCol>
                <a:gridCol w="1719538">
                  <a:extLst>
                    <a:ext uri="{9D8B030D-6E8A-4147-A177-3AD203B41FA5}">
                      <a16:colId xmlns:a16="http://schemas.microsoft.com/office/drawing/2014/main" val="1104007858"/>
                    </a:ext>
                  </a:extLst>
                </a:gridCol>
                <a:gridCol w="2153914">
                  <a:extLst>
                    <a:ext uri="{9D8B030D-6E8A-4147-A177-3AD203B41FA5}">
                      <a16:colId xmlns:a16="http://schemas.microsoft.com/office/drawing/2014/main" val="2795595281"/>
                    </a:ext>
                  </a:extLst>
                </a:gridCol>
                <a:gridCol w="1936726">
                  <a:extLst>
                    <a:ext uri="{9D8B030D-6E8A-4147-A177-3AD203B41FA5}">
                      <a16:colId xmlns:a16="http://schemas.microsoft.com/office/drawing/2014/main" val="164263178"/>
                    </a:ext>
                  </a:extLst>
                </a:gridCol>
                <a:gridCol w="1936726">
                  <a:extLst>
                    <a:ext uri="{9D8B030D-6E8A-4147-A177-3AD203B41FA5}">
                      <a16:colId xmlns:a16="http://schemas.microsoft.com/office/drawing/2014/main" val="2892069086"/>
                    </a:ext>
                  </a:extLst>
                </a:gridCol>
                <a:gridCol w="1485056">
                  <a:extLst>
                    <a:ext uri="{9D8B030D-6E8A-4147-A177-3AD203B41FA5}">
                      <a16:colId xmlns:a16="http://schemas.microsoft.com/office/drawing/2014/main" val="760073819"/>
                    </a:ext>
                  </a:extLst>
                </a:gridCol>
                <a:gridCol w="2388396">
                  <a:extLst>
                    <a:ext uri="{9D8B030D-6E8A-4147-A177-3AD203B41FA5}">
                      <a16:colId xmlns:a16="http://schemas.microsoft.com/office/drawing/2014/main" val="3884863185"/>
                    </a:ext>
                  </a:extLst>
                </a:gridCol>
                <a:gridCol w="1936726">
                  <a:extLst>
                    <a:ext uri="{9D8B030D-6E8A-4147-A177-3AD203B41FA5}">
                      <a16:colId xmlns:a16="http://schemas.microsoft.com/office/drawing/2014/main" val="1614169365"/>
                    </a:ext>
                  </a:extLst>
                </a:gridCol>
                <a:gridCol w="1936726">
                  <a:extLst>
                    <a:ext uri="{9D8B030D-6E8A-4147-A177-3AD203B41FA5}">
                      <a16:colId xmlns:a16="http://schemas.microsoft.com/office/drawing/2014/main" val="4165462725"/>
                    </a:ext>
                  </a:extLst>
                </a:gridCol>
              </a:tblGrid>
              <a:tr h="77565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תחנה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תיקים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סה"כ</a:t>
                      </a:r>
                      <a:r>
                        <a:rPr lang="he-IL" sz="2200" b="1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</a:p>
                    <a:p>
                      <a:pPr algn="ctr" rtl="1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כ"א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אחוז תיקים  גלויים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סיכוי</a:t>
                      </a:r>
                      <a:r>
                        <a:rPr lang="he-IL" sz="2200" b="1" baseline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עבריין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מעצרים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תום הליכים 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אפקטיביות</a:t>
                      </a:r>
                    </a:p>
                    <a:p>
                      <a:pPr algn="ctr" rtl="1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אפקטיביות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מעצר פע"ר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767242"/>
                  </a:ext>
                </a:extLst>
              </a:tr>
              <a:tr h="77565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באר שבע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9644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1842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40%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19.1%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1469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670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45%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47%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13339"/>
                  </a:ext>
                </a:extLst>
              </a:tr>
              <a:tr h="77565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פתח תקווה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6132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812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30%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13%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690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405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59%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72%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544847"/>
                  </a:ext>
                </a:extLst>
              </a:tr>
              <a:tr h="775656">
                <a:tc>
                  <a:txBody>
                    <a:bodyPr/>
                    <a:lstStyle/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לב הבירה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4882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784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42%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1101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478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53%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591867"/>
                  </a:ext>
                </a:extLst>
              </a:tr>
              <a:tr h="77565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נתניה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6006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728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35%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488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230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47%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45%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714926"/>
                  </a:ext>
                </a:extLst>
              </a:tr>
              <a:tr h="77565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ראשל"צ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6183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1077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17%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397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269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67%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90%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625817"/>
                  </a:ext>
                </a:extLst>
              </a:tr>
              <a:tr h="775656">
                <a:tc>
                  <a:txBody>
                    <a:bodyPr/>
                    <a:lstStyle/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לב ת"א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8589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807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26%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762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283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47%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6103"/>
                  </a:ext>
                </a:extLst>
              </a:tr>
              <a:tr h="775656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Arial"/>
                          <a:cs typeface="Arial"/>
                        </a:defRPr>
                      </a:lvl9pPr>
                    </a:lstStyle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חיפה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6817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1006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37%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1145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437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38%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56%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164936"/>
                  </a:ext>
                </a:extLst>
              </a:tr>
              <a:tr h="775656">
                <a:tc>
                  <a:txBody>
                    <a:bodyPr/>
                    <a:lstStyle/>
                    <a:p>
                      <a:pPr algn="ctr" rtl="1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זבולון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6624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811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40%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1200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317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40%</a:t>
                      </a:r>
                    </a:p>
                  </a:txBody>
                  <a:tcPr marL="102870" marR="102870" marT="51435" marB="514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15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5170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00800" y="0"/>
            <a:ext cx="12649200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9099"/>
              </a:lnSpc>
            </a:pP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תאונות דרכים ועבירות משילות</a:t>
            </a:r>
            <a:endParaRPr lang="he-IL" sz="36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>
            <a:off x="9753599" y="1181100"/>
            <a:ext cx="62828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ctr"/>
            <a:endParaRPr lang="he-IL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751CA5F0-B90E-4E38-AFEF-4CC2D0484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448317"/>
              </p:ext>
            </p:extLst>
          </p:nvPr>
        </p:nvGraphicFramePr>
        <p:xfrm>
          <a:off x="457199" y="5887089"/>
          <a:ext cx="17430530" cy="2538122"/>
        </p:xfrm>
        <a:graphic>
          <a:graphicData uri="http://schemas.openxmlformats.org/drawingml/2006/table">
            <a:tbl>
              <a:tblPr rtl="1" firstRow="1" bandRow="1">
                <a:tableStyleId>{BC89EF96-8CEA-46FF-86C4-4CE0E7609802}</a:tableStyleId>
              </a:tblPr>
              <a:tblGrid>
                <a:gridCol w="134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3408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76892">
                <a:tc rowSpan="3"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200" b="1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דו"חות תנועה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200" b="1" kern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שאר עבירות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200" b="1" kern="120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בריונות כביש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200" b="1" kern="120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מסכנות חיים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200" b="1" kern="120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סה"כ כמות דו"חות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he-IL" sz="1000" b="1" kern="1200">
                        <a:solidFill>
                          <a:schemeClr val="lt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61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שינוי %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שינוי %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שינוי %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שינוי %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61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621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1984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rgbClr val="00B05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219%</a:t>
                      </a:r>
                      <a:endParaRPr lang="he-IL" sz="2200" b="1">
                        <a:solidFill>
                          <a:srgbClr val="00B05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1191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1564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31%</a:t>
                      </a:r>
                      <a:endParaRPr kumimoji="0" lang="he-IL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551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739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34%</a:t>
                      </a:r>
                      <a:endParaRPr kumimoji="0" lang="he-IL" sz="2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2300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4200</a:t>
                      </a:r>
                      <a:endParaRPr lang="he-IL" sz="2200" b="1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83%</a:t>
                      </a:r>
                      <a:endParaRPr kumimoji="0" lang="he-IL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B18F3034-CE13-4FDE-8DDD-7E4533FC0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65458"/>
              </p:ext>
            </p:extLst>
          </p:nvPr>
        </p:nvGraphicFramePr>
        <p:xfrm>
          <a:off x="457199" y="1861790"/>
          <a:ext cx="17430535" cy="3510306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2905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050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050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050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5254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452545">
                  <a:extLst>
                    <a:ext uri="{9D8B030D-6E8A-4147-A177-3AD203B41FA5}">
                      <a16:colId xmlns:a16="http://schemas.microsoft.com/office/drawing/2014/main" val="2131984490"/>
                    </a:ext>
                  </a:extLst>
                </a:gridCol>
                <a:gridCol w="29050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85051">
                <a:tc rowSpan="2" gridSpan="3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תאונות דרכים - יעד שנתי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600" b="1" kern="1200" baseline="0">
                        <a:solidFill>
                          <a:schemeClr val="tx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600" b="1" kern="1200" baseline="0">
                        <a:solidFill>
                          <a:schemeClr val="tx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54000" marR="54000" marT="46800" marB="46800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defRPr/>
                      </a:pPr>
                      <a:r>
                        <a:rPr kumimoji="0" lang="he-IL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תאונות דרכים - עד כה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defRPr/>
                      </a:pPr>
                      <a:endParaRPr kumimoji="0" lang="he-IL" sz="16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600" b="1" kern="1200" baseline="0">
                        <a:solidFill>
                          <a:schemeClr val="tx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54000" marR="54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59358"/>
                  </a:ext>
                </a:extLst>
              </a:tr>
              <a:tr h="585051">
                <a:tc gridSpan="3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defRPr/>
                      </a:pPr>
                      <a:r>
                        <a:rPr kumimoji="0" lang="he-IL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2023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Tx/>
                        <a:buNone/>
                        <a:defRPr/>
                      </a:pPr>
                      <a:r>
                        <a:rPr kumimoji="0" lang="he-IL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2024</a:t>
                      </a:r>
                    </a:p>
                  </a:txBody>
                  <a:tcPr marL="137160" marR="137160" marT="68580" marB="68580" anchor="ctr"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042083"/>
                  </a:ext>
                </a:extLst>
              </a:tr>
              <a:tr h="585051">
                <a:tc gridSpan="3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168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600" b="1" kern="1200" baseline="0">
                        <a:solidFill>
                          <a:schemeClr val="tx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54000" marR="54000" marT="46800" marB="4680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600" b="1" kern="1200" baseline="0">
                        <a:solidFill>
                          <a:schemeClr val="tx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54000" marR="54000" marT="46800" marB="4680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155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12</a:t>
                      </a:r>
                      <a:endParaRPr kumimoji="0" lang="he-IL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172</a:t>
                      </a:r>
                    </a:p>
                  </a:txBody>
                  <a:tcPr marL="137160" marR="137160" marT="68580" marB="6858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David" pitchFamily="34" charset="-79"/>
                          <a:ea typeface="+mn-ea"/>
                          <a:cs typeface="David" pitchFamily="34" charset="-79"/>
                        </a:rPr>
                        <a:t>12</a:t>
                      </a:r>
                      <a:endParaRPr kumimoji="0" lang="he-IL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54000" marR="54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2924939177"/>
                  </a:ext>
                </a:extLst>
              </a:tr>
              <a:tr h="585051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  </a:t>
                      </a:r>
                      <a:r>
                        <a:rPr lang="he-IL" sz="24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קל</a:t>
                      </a:r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2400" b="1" i="0" u="none" strike="noStrike" baseline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 </a:t>
                      </a:r>
                      <a:endParaRPr lang="he-IL" sz="2400" b="1" i="0" u="none" strike="noStrike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666" marR="6666" marT="666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 fontAlgn="ctr"/>
                      <a:endParaRPr lang="he-IL" sz="1000" b="1" i="0" u="none" strike="noStrike">
                        <a:solidFill>
                          <a:schemeClr val="tx1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4444" marR="4444" marT="4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he-I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קשה</a:t>
                      </a:r>
                    </a:p>
                  </a:txBody>
                  <a:tcPr marL="6666" marR="6666" marT="6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 fontAlgn="ctr"/>
                      <a:endParaRPr lang="he-IL" sz="1000" b="1" i="0" u="none" strike="noStrike">
                        <a:solidFill>
                          <a:schemeClr val="tx1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4444" marR="4444" marT="4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he-IL" sz="24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קטלני</a:t>
                      </a:r>
                    </a:p>
                  </a:txBody>
                  <a:tcPr marL="6666" marR="6666" marT="6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 fontAlgn="ctr"/>
                      <a:endParaRPr lang="he-IL" sz="1000" b="1" i="0" u="none" strike="noStrike">
                        <a:solidFill>
                          <a:schemeClr val="tx1"/>
                        </a:solidFill>
                        <a:effectLst/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4444" marR="4444" marT="4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51"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400" b="1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400" b="1" i="0" u="none" strike="noStrike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922" marR="7922" marT="792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400" b="1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400" b="1" i="0" u="none" strike="noStrike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922" marR="7922" marT="7922" marB="0" anchor="ctr"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40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40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922" marR="7922" marT="792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40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40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922" marR="7922" marT="7922" marB="0" anchor="ctr"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he-IL" sz="2400" b="1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2023</a:t>
                      </a:r>
                      <a:endParaRPr lang="he-IL" sz="2400" b="1" i="0" u="none" strike="noStrike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922" marR="7922" marT="7922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400" b="1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2024</a:t>
                      </a:r>
                      <a:endParaRPr lang="he-IL" sz="2400" b="1" i="0" u="none" strike="noStrike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7922" marR="7922" marT="7922" marB="0" anchor="ctr"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126</a:t>
                      </a:r>
                      <a:endParaRPr lang="he-IL" sz="2400" b="1" i="0" u="none" strike="noStrike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666" marR="6666" marT="66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144</a:t>
                      </a:r>
                      <a:endParaRPr lang="he-IL" sz="2400" b="1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666" marR="6666" marT="66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21</a:t>
                      </a:r>
                      <a:endParaRPr lang="he-IL" sz="240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666" marR="6666" marT="66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</a:t>
                      </a:r>
                      <a:endParaRPr lang="he-IL"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666" marR="6666" marT="6666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he-I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</a:t>
                      </a:r>
                    </a:p>
                  </a:txBody>
                  <a:tcPr marL="6666" marR="6666" marT="6666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</a:t>
                      </a:r>
                      <a:endParaRPr lang="he-IL" sz="24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666" marR="6666" marT="66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78055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05201" y="0"/>
            <a:ext cx="12649200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מגמת עלייה של אירועים ברמה השנתית</a:t>
            </a:r>
            <a:endParaRPr lang="he-IL" sz="36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7239000" y="1181100"/>
            <a:ext cx="84926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667000" y="1527721"/>
            <a:ext cx="9143672" cy="776004"/>
          </a:xfrm>
          <a:prstGeom prst="roundRect">
            <a:avLst/>
          </a:prstGeom>
          <a:solidFill>
            <a:srgbClr val="8DB3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1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שעות העומס בממוצע: 10:00 עד 01:00</a:t>
            </a:r>
          </a:p>
        </p:txBody>
      </p:sp>
      <p:graphicFrame>
        <p:nvGraphicFramePr>
          <p:cNvPr id="9" name="תרשים 8"/>
          <p:cNvGraphicFramePr/>
          <p:nvPr>
            <p:extLst>
              <p:ext uri="{D42A27DB-BD31-4B8C-83A1-F6EECF244321}">
                <p14:modId xmlns:p14="http://schemas.microsoft.com/office/powerpoint/2010/main" val="2691915471"/>
              </p:ext>
            </p:extLst>
          </p:nvPr>
        </p:nvGraphicFramePr>
        <p:xfrm>
          <a:off x="2667000" y="2518857"/>
          <a:ext cx="9143672" cy="519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תמונה 11" descr="גזירת מסך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054" y="1527721"/>
            <a:ext cx="3999150" cy="8584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676400" y="8759279"/>
            <a:ext cx="10591472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1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ניתן להבחין שבמרבית שעות היממה היקף האירועים גבוה. </a:t>
            </a:r>
          </a:p>
          <a:p>
            <a:pPr algn="ctr"/>
            <a:r>
              <a:rPr lang="he-IL" sz="31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ישנה מודעות גבוהה לשירותי משטרה!</a:t>
            </a:r>
          </a:p>
        </p:txBody>
      </p:sp>
      <p:sp>
        <p:nvSpPr>
          <p:cNvPr id="14" name="מלבן מעוגל 13"/>
          <p:cNvSpPr/>
          <p:nvPr/>
        </p:nvSpPr>
        <p:spPr>
          <a:xfrm>
            <a:off x="2667000" y="7963718"/>
            <a:ext cx="9143672" cy="776004"/>
          </a:xfrm>
          <a:prstGeom prst="roundRect">
            <a:avLst/>
          </a:prstGeom>
          <a:solidFill>
            <a:srgbClr val="8DB3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1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ממוצע אירועים ליממה בשנה הנוכחית: 300</a:t>
            </a:r>
          </a:p>
        </p:txBody>
      </p:sp>
    </p:spTree>
    <p:extLst>
      <p:ext uri="{BB962C8B-B14F-4D97-AF65-F5344CB8AC3E}">
        <p14:creationId xmlns:p14="http://schemas.microsoft.com/office/powerpoint/2010/main" val="26946054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06200" y="-21464"/>
            <a:ext cx="6081024" cy="9010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League Spartan"/>
              </a:rPr>
              <a:t>רקע מחלקת שיטור עירוני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2801600" y="1104900"/>
            <a:ext cx="41394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C55827A-F1FC-4104-87A2-4A1205B1761D}"/>
              </a:ext>
            </a:extLst>
          </p:cNvPr>
          <p:cNvSpPr/>
          <p:nvPr/>
        </p:nvSpPr>
        <p:spPr>
          <a:xfrm>
            <a:off x="1332932" y="1260089"/>
            <a:ext cx="1657131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e-I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בשנת 2013, הוקמה מחלקת שיטור עירוני בבאר שבע הכוללת כוח שיטור ייעודי.</a:t>
            </a:r>
          </a:p>
          <a:p>
            <a:pPr algn="just" rtl="1">
              <a:spcBef>
                <a:spcPts val="1200"/>
              </a:spcBef>
            </a:pPr>
            <a:r>
              <a:rPr lang="he-I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לאורך שנות פעילותה, היחידה מתמודדת עם מגוון רחב של אירועים בשגרה ובחירום לחיזוק הסדר הציבורי, הביטחון האישי והמשילות בעיר. </a:t>
            </a:r>
          </a:p>
          <a:p>
            <a:pPr algn="just" rtl="1">
              <a:spcBef>
                <a:spcPts val="1200"/>
              </a:spcBef>
            </a:pPr>
            <a:endParaRPr lang="he-IL" sz="21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marL="342900" indent="-342900" algn="just" rt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e-IL" sz="21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היחידה פועלת במתכונת של 24/7 ונותנת מענה לאירועים ולמשימות שהוגדרו על פי תפיסת ההפעלה וסל אירועים ייעודי שבתחום אחריות טיפול המשטרה והרשות. </a:t>
            </a:r>
          </a:p>
          <a:p>
            <a:pPr algn="just" rtl="1">
              <a:spcBef>
                <a:spcPts val="1200"/>
              </a:spcBef>
            </a:pPr>
            <a:endParaRPr lang="he-IL" sz="2100" dirty="0"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  <a:p>
            <a:pPr marL="342900" indent="-342900" algn="just" rtl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תקן היחידה עומד על 61 משרות של עובדי מטה ניהולי שוטרים ופקחים אשר מצוותים יחד ומחולקים לאזורים גאוגרפיים ברחבי העיר.</a:t>
            </a:r>
          </a:p>
          <a:p>
            <a:pPr marL="342900" indent="-342900" algn="just" rtl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e-IL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 algn="just" rtl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כחלק ממתן מענה מהיר ויעיל לתושבים הוקמו 9 נקודות שיטור ופיקוח קהילתי הפרוסות וממוקמות בשכונות מרכזיות בעיר.</a:t>
            </a:r>
          </a:p>
          <a:p>
            <a:pPr marL="342900" indent="-342900" algn="just" rtl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e-IL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 algn="just" rtl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פעילות השיטור העירוני בעתות חירום מהווה חלק מרכזי ומתמקדת במתן סיוע לתושבים, פתיחת מקלטים, סד"צ בזירות נפילה, טיפול באירועי בט"ש ופח"ע. </a:t>
            </a:r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67A8FAA9-1E59-4FEB-A3EA-4E22D47EC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r="7038"/>
          <a:stretch/>
        </p:blipFill>
        <p:spPr>
          <a:xfrm>
            <a:off x="9725401" y="6740463"/>
            <a:ext cx="3561597" cy="2652459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DC319AEF-612D-4E0E-9031-8552A4A93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21" y="6740463"/>
            <a:ext cx="3733800" cy="257695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1C9772B-F4DB-4B18-B6A9-CDE3A9DBB867}"/>
              </a:ext>
            </a:extLst>
          </p:cNvPr>
          <p:cNvSpPr txBox="1"/>
          <p:nvPr/>
        </p:nvSpPr>
        <p:spPr>
          <a:xfrm>
            <a:off x="2376819" y="6743700"/>
            <a:ext cx="1295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להוסיף תמונה </a:t>
            </a:r>
          </a:p>
        </p:txBody>
      </p:sp>
      <p:pic>
        <p:nvPicPr>
          <p:cNvPr id="42" name="תמונה 41">
            <a:extLst>
              <a:ext uri="{FF2B5EF4-FFF2-40B4-BE49-F238E27FC236}">
                <a16:creationId xmlns:a16="http://schemas.microsoft.com/office/drawing/2014/main" id="{D7464105-941F-40FC-82A0-472BDF58FC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 r="7850" b="37542"/>
          <a:stretch/>
        </p:blipFill>
        <p:spPr>
          <a:xfrm>
            <a:off x="383749" y="6733903"/>
            <a:ext cx="4380313" cy="2576956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6EEFE887-1637-4134-88F5-FF1DCBD8D1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/>
          <a:stretch/>
        </p:blipFill>
        <p:spPr>
          <a:xfrm>
            <a:off x="13783118" y="6764383"/>
            <a:ext cx="4079058" cy="26767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B15F744-F809-8858-B39F-42BCF7869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49" y="199101"/>
            <a:ext cx="963251" cy="92057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7A8B073E-D5BF-7BB1-B0FE-8BD4ECBBA40B}"/>
              </a:ext>
            </a:extLst>
          </p:cNvPr>
          <p:cNvSpPr/>
          <p:nvPr/>
        </p:nvSpPr>
        <p:spPr>
          <a:xfrm>
            <a:off x="199128" y="9506966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676B42D9-4697-FA8E-60DE-351AACF8F6C8}"/>
              </a:ext>
            </a:extLst>
          </p:cNvPr>
          <p:cNvSpPr/>
          <p:nvPr/>
        </p:nvSpPr>
        <p:spPr>
          <a:xfrm>
            <a:off x="1332932" y="154272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8909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אליפסה 59">
            <a:extLst>
              <a:ext uri="{FF2B5EF4-FFF2-40B4-BE49-F238E27FC236}">
                <a16:creationId xmlns:a16="http://schemas.microsoft.com/office/drawing/2014/main" id="{106A918C-7494-469E-A934-B4F43EC7CB1F}"/>
              </a:ext>
            </a:extLst>
          </p:cNvPr>
          <p:cNvSpPr/>
          <p:nvPr/>
        </p:nvSpPr>
        <p:spPr>
          <a:xfrm>
            <a:off x="11345664" y="1645009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EFC2CE80-F611-418A-8641-16D5E5564872}"/>
              </a:ext>
            </a:extLst>
          </p:cNvPr>
          <p:cNvSpPr/>
          <p:nvPr/>
        </p:nvSpPr>
        <p:spPr>
          <a:xfrm>
            <a:off x="11536164" y="1882086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C85669C2-D6CA-4142-8BFC-81819CE78BDF}"/>
              </a:ext>
            </a:extLst>
          </p:cNvPr>
          <p:cNvSpPr/>
          <p:nvPr/>
        </p:nvSpPr>
        <p:spPr>
          <a:xfrm>
            <a:off x="14906138" y="1653486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A01789B1-C60E-4F28-B96B-0F3FB9ABB21A}"/>
              </a:ext>
            </a:extLst>
          </p:cNvPr>
          <p:cNvSpPr/>
          <p:nvPr/>
        </p:nvSpPr>
        <p:spPr>
          <a:xfrm>
            <a:off x="7742345" y="1619752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42414011-CAFE-4620-9BA5-F21B0FE18E06}"/>
              </a:ext>
            </a:extLst>
          </p:cNvPr>
          <p:cNvSpPr/>
          <p:nvPr/>
        </p:nvSpPr>
        <p:spPr>
          <a:xfrm>
            <a:off x="7932845" y="1848352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5BFCC84A-A500-4A5F-BCB5-8A03BC7B56FB}"/>
              </a:ext>
            </a:extLst>
          </p:cNvPr>
          <p:cNvSpPr/>
          <p:nvPr/>
        </p:nvSpPr>
        <p:spPr>
          <a:xfrm>
            <a:off x="8558163" y="2483863"/>
            <a:ext cx="1111561" cy="862577"/>
          </a:xfrm>
          <a:custGeom>
            <a:avLst/>
            <a:gdLst/>
            <a:ahLst/>
            <a:cxnLst/>
            <a:rect l="l" t="t" r="r" b="b"/>
            <a:pathLst>
              <a:path w="911712" h="870685">
                <a:moveTo>
                  <a:pt x="0" y="0"/>
                </a:moveTo>
                <a:lnTo>
                  <a:pt x="911712" y="0"/>
                </a:lnTo>
                <a:lnTo>
                  <a:pt x="911712" y="870685"/>
                </a:lnTo>
                <a:lnTo>
                  <a:pt x="0" y="870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A411D2FA-80C1-43E3-A5BA-99F5731B1E9A}"/>
              </a:ext>
            </a:extLst>
          </p:cNvPr>
          <p:cNvSpPr/>
          <p:nvPr/>
        </p:nvSpPr>
        <p:spPr>
          <a:xfrm>
            <a:off x="7772398" y="4322955"/>
            <a:ext cx="2743200" cy="756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סוציו אקונומי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</a:t>
            </a:r>
            <a:r>
              <a:rPr lang="en-US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5</a:t>
            </a:r>
            <a:r>
              <a:rPr lang="he-IL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מתוך </a:t>
            </a:r>
            <a:r>
              <a:rPr lang="en-US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10</a:t>
            </a:r>
            <a:r>
              <a:rPr lang="ar-EG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</a:t>
            </a:r>
            <a:r>
              <a:rPr lang="he-IL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(לפי הלמ"ס)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CB62D06F-C88E-45EB-A855-9B636F274635}"/>
              </a:ext>
            </a:extLst>
          </p:cNvPr>
          <p:cNvSpPr/>
          <p:nvPr/>
        </p:nvSpPr>
        <p:spPr>
          <a:xfrm>
            <a:off x="14906138" y="4382104"/>
            <a:ext cx="2743200" cy="110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העיר השלישית בגודלה בישראל (שטח)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כ- </a:t>
            </a:r>
            <a:r>
              <a:rPr lang="en-US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117,500</a:t>
            </a: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דונם 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C0B66965-EE28-4DFA-A128-DAC9DED7B128}"/>
              </a:ext>
            </a:extLst>
          </p:cNvPr>
          <p:cNvSpPr/>
          <p:nvPr/>
        </p:nvSpPr>
        <p:spPr>
          <a:xfrm>
            <a:off x="15096638" y="1882086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3E9C8C81-7976-4311-A455-E1E82373EA3D}"/>
              </a:ext>
            </a:extLst>
          </p:cNvPr>
          <p:cNvSpPr/>
          <p:nvPr/>
        </p:nvSpPr>
        <p:spPr>
          <a:xfrm>
            <a:off x="14906138" y="5633541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D96D602D-2230-467D-9DC2-517DD38272CC}"/>
              </a:ext>
            </a:extLst>
          </p:cNvPr>
          <p:cNvSpPr/>
          <p:nvPr/>
        </p:nvSpPr>
        <p:spPr>
          <a:xfrm>
            <a:off x="15096638" y="5862141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9091A564-D89F-46D0-95F1-25196E307AC1}"/>
              </a:ext>
            </a:extLst>
          </p:cNvPr>
          <p:cNvSpPr/>
          <p:nvPr/>
        </p:nvSpPr>
        <p:spPr>
          <a:xfrm>
            <a:off x="11388206" y="5621388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6BB3D6B6-643C-4A38-A0EE-472A105F3FD9}"/>
              </a:ext>
            </a:extLst>
          </p:cNvPr>
          <p:cNvSpPr/>
          <p:nvPr/>
        </p:nvSpPr>
        <p:spPr>
          <a:xfrm>
            <a:off x="11578706" y="5849988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ABF3C9F6-08D4-4523-B11D-536C09C3D6C8}"/>
              </a:ext>
            </a:extLst>
          </p:cNvPr>
          <p:cNvSpPr/>
          <p:nvPr/>
        </p:nvSpPr>
        <p:spPr>
          <a:xfrm>
            <a:off x="11256029" y="4427808"/>
            <a:ext cx="2885543" cy="410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כ- </a:t>
            </a: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223,000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תושבים בעיר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831B471C-BDE4-4588-B203-C196E8321E80}"/>
              </a:ext>
            </a:extLst>
          </p:cNvPr>
          <p:cNvSpPr/>
          <p:nvPr/>
        </p:nvSpPr>
        <p:spPr>
          <a:xfrm>
            <a:off x="15231282" y="8348872"/>
            <a:ext cx="2028119" cy="410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כ- </a:t>
            </a: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81,000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בתי אב</a:t>
            </a:r>
          </a:p>
        </p:txBody>
      </p:sp>
      <p:sp>
        <p:nvSpPr>
          <p:cNvPr id="17" name="Freeform 41">
            <a:extLst>
              <a:ext uri="{FF2B5EF4-FFF2-40B4-BE49-F238E27FC236}">
                <a16:creationId xmlns:a16="http://schemas.microsoft.com/office/drawing/2014/main" id="{8947D4D3-4C0E-4EBC-9B3B-79939A082E93}"/>
              </a:ext>
            </a:extLst>
          </p:cNvPr>
          <p:cNvSpPr/>
          <p:nvPr/>
        </p:nvSpPr>
        <p:spPr>
          <a:xfrm>
            <a:off x="15522462" y="6425254"/>
            <a:ext cx="1445760" cy="840336"/>
          </a:xfrm>
          <a:custGeom>
            <a:avLst/>
            <a:gdLst/>
            <a:ahLst/>
            <a:cxnLst/>
            <a:rect l="l" t="t" r="r" b="b"/>
            <a:pathLst>
              <a:path w="899507" h="725228">
                <a:moveTo>
                  <a:pt x="0" y="0"/>
                </a:moveTo>
                <a:lnTo>
                  <a:pt x="899507" y="0"/>
                </a:lnTo>
                <a:lnTo>
                  <a:pt x="899507" y="725228"/>
                </a:lnTo>
                <a:lnTo>
                  <a:pt x="0" y="725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42435856-721D-4A58-A5D0-D53F98024110}"/>
              </a:ext>
            </a:extLst>
          </p:cNvPr>
          <p:cNvSpPr/>
          <p:nvPr/>
        </p:nvSpPr>
        <p:spPr>
          <a:xfrm>
            <a:off x="11399639" y="8360683"/>
            <a:ext cx="2515432" cy="410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15,000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עסקים פועלים</a:t>
            </a:r>
          </a:p>
        </p:txBody>
      </p:sp>
      <p:sp>
        <p:nvSpPr>
          <p:cNvPr id="20" name="Freeform 43">
            <a:extLst>
              <a:ext uri="{FF2B5EF4-FFF2-40B4-BE49-F238E27FC236}">
                <a16:creationId xmlns:a16="http://schemas.microsoft.com/office/drawing/2014/main" id="{5A83250C-17BA-4765-B2B9-2D0D57BF2095}"/>
              </a:ext>
            </a:extLst>
          </p:cNvPr>
          <p:cNvSpPr/>
          <p:nvPr/>
        </p:nvSpPr>
        <p:spPr>
          <a:xfrm>
            <a:off x="12220677" y="6565501"/>
            <a:ext cx="1078257" cy="687936"/>
          </a:xfrm>
          <a:custGeom>
            <a:avLst/>
            <a:gdLst/>
            <a:ahLst/>
            <a:cxnLst/>
            <a:rect l="l" t="t" r="r" b="b"/>
            <a:pathLst>
              <a:path w="907416" h="656742">
                <a:moveTo>
                  <a:pt x="0" y="0"/>
                </a:moveTo>
                <a:lnTo>
                  <a:pt x="907415" y="0"/>
                </a:lnTo>
                <a:lnTo>
                  <a:pt x="907415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2C80DF4F-A060-4C9F-82AD-5D0BE3560987}"/>
              </a:ext>
            </a:extLst>
          </p:cNvPr>
          <p:cNvSpPr/>
          <p:nvPr/>
        </p:nvSpPr>
        <p:spPr>
          <a:xfrm>
            <a:off x="4173521" y="1619752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8AC436DE-A8E5-4E9F-9E83-7560B7419452}"/>
              </a:ext>
            </a:extLst>
          </p:cNvPr>
          <p:cNvSpPr/>
          <p:nvPr/>
        </p:nvSpPr>
        <p:spPr>
          <a:xfrm>
            <a:off x="4364021" y="1848352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327014BC-18DE-4286-9AF3-2D6F5BBFD6D2}"/>
              </a:ext>
            </a:extLst>
          </p:cNvPr>
          <p:cNvSpPr/>
          <p:nvPr/>
        </p:nvSpPr>
        <p:spPr>
          <a:xfrm>
            <a:off x="4468872" y="4347219"/>
            <a:ext cx="2236510" cy="756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53%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מתושבי העיר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מתחת לגיל </a:t>
            </a: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40</a:t>
            </a:r>
            <a:r>
              <a:rPr lang="ar-EG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</a:t>
            </a:r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FDB227FB-5C01-4FAB-986B-AE6A27E1F262}"/>
              </a:ext>
            </a:extLst>
          </p:cNvPr>
          <p:cNvSpPr/>
          <p:nvPr/>
        </p:nvSpPr>
        <p:spPr>
          <a:xfrm>
            <a:off x="12229585" y="103196"/>
            <a:ext cx="5419753" cy="775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ts val="5856"/>
              </a:lnSpc>
            </a:pPr>
            <a:r>
              <a:rPr lang="he-IL" sz="4000" b="1" spc="108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מאפייני העיר באר שבע</a:t>
            </a:r>
          </a:p>
        </p:txBody>
      </p:sp>
      <p:sp>
        <p:nvSpPr>
          <p:cNvPr id="36" name="AutoShape 52">
            <a:extLst>
              <a:ext uri="{FF2B5EF4-FFF2-40B4-BE49-F238E27FC236}">
                <a16:creationId xmlns:a16="http://schemas.microsoft.com/office/drawing/2014/main" id="{9027757C-B03B-49D3-B6AC-4A912BFAE31F}"/>
              </a:ext>
            </a:extLst>
          </p:cNvPr>
          <p:cNvSpPr/>
          <p:nvPr/>
        </p:nvSpPr>
        <p:spPr>
          <a:xfrm>
            <a:off x="13021669" y="999599"/>
            <a:ext cx="3917628" cy="3319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74080BE7-C27C-42D2-9695-72B5223A0773}"/>
              </a:ext>
            </a:extLst>
          </p:cNvPr>
          <p:cNvSpPr/>
          <p:nvPr/>
        </p:nvSpPr>
        <p:spPr>
          <a:xfrm>
            <a:off x="12332859" y="2340944"/>
            <a:ext cx="819254" cy="1081929"/>
          </a:xfrm>
          <a:custGeom>
            <a:avLst/>
            <a:gdLst/>
            <a:ahLst/>
            <a:cxnLst/>
            <a:rect l="l" t="t" r="r" b="b"/>
            <a:pathLst>
              <a:path w="853895" h="1138526">
                <a:moveTo>
                  <a:pt x="0" y="0"/>
                </a:moveTo>
                <a:lnTo>
                  <a:pt x="853895" y="0"/>
                </a:lnTo>
                <a:lnTo>
                  <a:pt x="853895" y="1138526"/>
                </a:lnTo>
                <a:lnTo>
                  <a:pt x="0" y="1138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CE4DD1F0-15BB-4BFE-8552-4AC1E8530696}"/>
              </a:ext>
            </a:extLst>
          </p:cNvPr>
          <p:cNvSpPr/>
          <p:nvPr/>
        </p:nvSpPr>
        <p:spPr>
          <a:xfrm>
            <a:off x="4926142" y="2411465"/>
            <a:ext cx="1237957" cy="849131"/>
          </a:xfrm>
          <a:custGeom>
            <a:avLst/>
            <a:gdLst/>
            <a:ahLst/>
            <a:cxnLst/>
            <a:rect l="l" t="t" r="r" b="b"/>
            <a:pathLst>
              <a:path w="1946513" h="1442853">
                <a:moveTo>
                  <a:pt x="0" y="0"/>
                </a:moveTo>
                <a:lnTo>
                  <a:pt x="1946513" y="0"/>
                </a:lnTo>
                <a:lnTo>
                  <a:pt x="1946513" y="1442853"/>
                </a:lnTo>
                <a:lnTo>
                  <a:pt x="0" y="1442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0" name="Freeform 2">
            <a:extLst>
              <a:ext uri="{FF2B5EF4-FFF2-40B4-BE49-F238E27FC236}">
                <a16:creationId xmlns:a16="http://schemas.microsoft.com/office/drawing/2014/main" id="{5C3E5642-2956-42BF-8664-5D5CE20A5C54}"/>
              </a:ext>
            </a:extLst>
          </p:cNvPr>
          <p:cNvSpPr/>
          <p:nvPr/>
        </p:nvSpPr>
        <p:spPr>
          <a:xfrm>
            <a:off x="15593930" y="2430445"/>
            <a:ext cx="1433772" cy="1029950"/>
          </a:xfrm>
          <a:custGeom>
            <a:avLst/>
            <a:gdLst/>
            <a:ahLst/>
            <a:cxnLst/>
            <a:rect l="l" t="t" r="r" b="b"/>
            <a:pathLst>
              <a:path w="2411141" h="1600395">
                <a:moveTo>
                  <a:pt x="0" y="0"/>
                </a:moveTo>
                <a:lnTo>
                  <a:pt x="2411141" y="0"/>
                </a:lnTo>
                <a:lnTo>
                  <a:pt x="2411141" y="1600395"/>
                </a:lnTo>
                <a:lnTo>
                  <a:pt x="0" y="16003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1" name="אליפסה 40">
            <a:extLst>
              <a:ext uri="{FF2B5EF4-FFF2-40B4-BE49-F238E27FC236}">
                <a16:creationId xmlns:a16="http://schemas.microsoft.com/office/drawing/2014/main" id="{EC1CE15F-F5B1-49B4-9D0C-53788D3082DA}"/>
              </a:ext>
            </a:extLst>
          </p:cNvPr>
          <p:cNvSpPr/>
          <p:nvPr/>
        </p:nvSpPr>
        <p:spPr>
          <a:xfrm>
            <a:off x="7839175" y="5607818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2" name="אליפסה 41">
            <a:extLst>
              <a:ext uri="{FF2B5EF4-FFF2-40B4-BE49-F238E27FC236}">
                <a16:creationId xmlns:a16="http://schemas.microsoft.com/office/drawing/2014/main" id="{15037069-8C6F-4209-9D34-4D8FA12122A4}"/>
              </a:ext>
            </a:extLst>
          </p:cNvPr>
          <p:cNvSpPr/>
          <p:nvPr/>
        </p:nvSpPr>
        <p:spPr>
          <a:xfrm>
            <a:off x="8029675" y="5836418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3" name="מלבן 42">
            <a:extLst>
              <a:ext uri="{FF2B5EF4-FFF2-40B4-BE49-F238E27FC236}">
                <a16:creationId xmlns:a16="http://schemas.microsoft.com/office/drawing/2014/main" id="{02E3E1A0-48D1-4948-9A68-253CDB705D66}"/>
              </a:ext>
            </a:extLst>
          </p:cNvPr>
          <p:cNvSpPr/>
          <p:nvPr/>
        </p:nvSpPr>
        <p:spPr>
          <a:xfrm>
            <a:off x="908813" y="8221670"/>
            <a:ext cx="2104368" cy="1096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בתי משפט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בית משפט מחוזי בית משפט השלום</a:t>
            </a:r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2081BC78-F1E1-4A17-9CCF-6CF18D5CC328}"/>
              </a:ext>
            </a:extLst>
          </p:cNvPr>
          <p:cNvSpPr/>
          <p:nvPr/>
        </p:nvSpPr>
        <p:spPr>
          <a:xfrm>
            <a:off x="7991575" y="8231589"/>
            <a:ext cx="2438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4 אזורי תעשייה עיקריים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2F8F868C-C8E8-47A8-AAC2-A201228CBEC2}"/>
              </a:ext>
            </a:extLst>
          </p:cNvPr>
          <p:cNvSpPr/>
          <p:nvPr/>
        </p:nvSpPr>
        <p:spPr>
          <a:xfrm>
            <a:off x="7547620" y="8902274"/>
            <a:ext cx="3397683" cy="1112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אזור תעשייה עמק שרה, אזור תעשייה קריה יהודית,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פארק גב-ים נגב, פארק </a:t>
            </a:r>
            <a:r>
              <a:rPr lang="he-IL" sz="1900" dirty="0" err="1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נ.ע.מ</a:t>
            </a:r>
            <a:r>
              <a:rPr lang="he-IL" sz="19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</a:t>
            </a:r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552CEC8-B3CB-4713-AD24-C3681931D3F8}"/>
              </a:ext>
            </a:extLst>
          </p:cNvPr>
          <p:cNvSpPr/>
          <p:nvPr/>
        </p:nvSpPr>
        <p:spPr>
          <a:xfrm>
            <a:off x="4167032" y="5522039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C209E432-A4C0-4A03-AA6D-E83F310D234B}"/>
              </a:ext>
            </a:extLst>
          </p:cNvPr>
          <p:cNvSpPr/>
          <p:nvPr/>
        </p:nvSpPr>
        <p:spPr>
          <a:xfrm>
            <a:off x="4357532" y="5763216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0" name="מלבן 49">
            <a:extLst>
              <a:ext uri="{FF2B5EF4-FFF2-40B4-BE49-F238E27FC236}">
                <a16:creationId xmlns:a16="http://schemas.microsoft.com/office/drawing/2014/main" id="{4678B5AD-01E6-461C-929F-4535F527F5F1}"/>
              </a:ext>
            </a:extLst>
          </p:cNvPr>
          <p:cNvSpPr/>
          <p:nvPr/>
        </p:nvSpPr>
        <p:spPr>
          <a:xfrm>
            <a:off x="3885852" y="8271650"/>
            <a:ext cx="3390900" cy="756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בית חולים סורוקה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ובית חולים אסותא (בהקמה)</a:t>
            </a:r>
          </a:p>
        </p:txBody>
      </p:sp>
      <p:sp>
        <p:nvSpPr>
          <p:cNvPr id="51" name="Freeform 37">
            <a:extLst>
              <a:ext uri="{FF2B5EF4-FFF2-40B4-BE49-F238E27FC236}">
                <a16:creationId xmlns:a16="http://schemas.microsoft.com/office/drawing/2014/main" id="{A97B664E-D002-4169-91F7-778BE6556A25}"/>
              </a:ext>
            </a:extLst>
          </p:cNvPr>
          <p:cNvSpPr/>
          <p:nvPr/>
        </p:nvSpPr>
        <p:spPr>
          <a:xfrm>
            <a:off x="4998509" y="6356251"/>
            <a:ext cx="1044418" cy="789770"/>
          </a:xfrm>
          <a:custGeom>
            <a:avLst/>
            <a:gdLst/>
            <a:ahLst/>
            <a:cxnLst/>
            <a:rect l="l" t="t" r="r" b="b"/>
            <a:pathLst>
              <a:path w="977730" h="822515">
                <a:moveTo>
                  <a:pt x="0" y="0"/>
                </a:moveTo>
                <a:lnTo>
                  <a:pt x="977729" y="0"/>
                </a:lnTo>
                <a:lnTo>
                  <a:pt x="977729" y="822515"/>
                </a:lnTo>
                <a:lnTo>
                  <a:pt x="0" y="822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2" name="אליפסה 51">
            <a:extLst>
              <a:ext uri="{FF2B5EF4-FFF2-40B4-BE49-F238E27FC236}">
                <a16:creationId xmlns:a16="http://schemas.microsoft.com/office/drawing/2014/main" id="{7BD07D7B-917F-4839-ACE4-9ECC8ABEDFCF}"/>
              </a:ext>
            </a:extLst>
          </p:cNvPr>
          <p:cNvSpPr/>
          <p:nvPr/>
        </p:nvSpPr>
        <p:spPr>
          <a:xfrm>
            <a:off x="677547" y="5526447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7EC79B86-BFC1-49F2-B93B-0209C4F22BA0}"/>
              </a:ext>
            </a:extLst>
          </p:cNvPr>
          <p:cNvSpPr/>
          <p:nvPr/>
        </p:nvSpPr>
        <p:spPr>
          <a:xfrm>
            <a:off x="868047" y="5755047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39938850-102F-452C-847D-D4478559CB26}"/>
              </a:ext>
            </a:extLst>
          </p:cNvPr>
          <p:cNvSpPr/>
          <p:nvPr/>
        </p:nvSpPr>
        <p:spPr>
          <a:xfrm>
            <a:off x="872019" y="4260146"/>
            <a:ext cx="2034531" cy="756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קריית הממשלה-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משרדי ממשלה </a:t>
            </a:r>
          </a:p>
        </p:txBody>
      </p:sp>
      <p:sp>
        <p:nvSpPr>
          <p:cNvPr id="54" name="אליפסה 53">
            <a:extLst>
              <a:ext uri="{FF2B5EF4-FFF2-40B4-BE49-F238E27FC236}">
                <a16:creationId xmlns:a16="http://schemas.microsoft.com/office/drawing/2014/main" id="{25500CF0-F3E9-4F00-991C-CFF914D035CB}"/>
              </a:ext>
            </a:extLst>
          </p:cNvPr>
          <p:cNvSpPr/>
          <p:nvPr/>
        </p:nvSpPr>
        <p:spPr>
          <a:xfrm>
            <a:off x="677683" y="1653486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09F5D4E0-86C1-4F0A-81EE-917D84D398EF}"/>
              </a:ext>
            </a:extLst>
          </p:cNvPr>
          <p:cNvSpPr/>
          <p:nvPr/>
        </p:nvSpPr>
        <p:spPr>
          <a:xfrm>
            <a:off x="868183" y="1882086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7" name="Freeform 10">
            <a:extLst>
              <a:ext uri="{FF2B5EF4-FFF2-40B4-BE49-F238E27FC236}">
                <a16:creationId xmlns:a16="http://schemas.microsoft.com/office/drawing/2014/main" id="{7D15A59D-EBFC-453B-B444-BB77086F2E7D}"/>
              </a:ext>
            </a:extLst>
          </p:cNvPr>
          <p:cNvSpPr/>
          <p:nvPr/>
        </p:nvSpPr>
        <p:spPr>
          <a:xfrm>
            <a:off x="1485810" y="6268102"/>
            <a:ext cx="1074816" cy="820106"/>
          </a:xfrm>
          <a:custGeom>
            <a:avLst/>
            <a:gdLst/>
            <a:ahLst/>
            <a:cxnLst/>
            <a:rect l="l" t="t" r="r" b="b"/>
            <a:pathLst>
              <a:path w="2019068" h="1410824">
                <a:moveTo>
                  <a:pt x="0" y="0"/>
                </a:moveTo>
                <a:lnTo>
                  <a:pt x="2019068" y="0"/>
                </a:lnTo>
                <a:lnTo>
                  <a:pt x="2019068" y="1410824"/>
                </a:lnTo>
                <a:lnTo>
                  <a:pt x="0" y="14108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8" name="Freeform 13">
            <a:extLst>
              <a:ext uri="{FF2B5EF4-FFF2-40B4-BE49-F238E27FC236}">
                <a16:creationId xmlns:a16="http://schemas.microsoft.com/office/drawing/2014/main" id="{9A354EA8-A395-43F9-A662-905599AE324D}"/>
              </a:ext>
            </a:extLst>
          </p:cNvPr>
          <p:cNvSpPr/>
          <p:nvPr/>
        </p:nvSpPr>
        <p:spPr>
          <a:xfrm>
            <a:off x="1697088" y="2441577"/>
            <a:ext cx="704389" cy="855555"/>
          </a:xfrm>
          <a:custGeom>
            <a:avLst/>
            <a:gdLst/>
            <a:ahLst/>
            <a:cxnLst/>
            <a:rect l="l" t="t" r="r" b="b"/>
            <a:pathLst>
              <a:path w="943562" h="1169096">
                <a:moveTo>
                  <a:pt x="0" y="0"/>
                </a:moveTo>
                <a:lnTo>
                  <a:pt x="943562" y="0"/>
                </a:lnTo>
                <a:lnTo>
                  <a:pt x="943562" y="1169096"/>
                </a:lnTo>
                <a:lnTo>
                  <a:pt x="0" y="1169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9" name="Freeform 8">
            <a:extLst>
              <a:ext uri="{FF2B5EF4-FFF2-40B4-BE49-F238E27FC236}">
                <a16:creationId xmlns:a16="http://schemas.microsoft.com/office/drawing/2014/main" id="{34BCD36E-A5F8-4529-BA81-07A315BE1705}"/>
              </a:ext>
            </a:extLst>
          </p:cNvPr>
          <p:cNvSpPr/>
          <p:nvPr/>
        </p:nvSpPr>
        <p:spPr>
          <a:xfrm>
            <a:off x="8514187" y="6327002"/>
            <a:ext cx="1361160" cy="1049292"/>
          </a:xfrm>
          <a:custGeom>
            <a:avLst/>
            <a:gdLst/>
            <a:ahLst/>
            <a:cxnLst/>
            <a:rect l="l" t="t" r="r" b="b"/>
            <a:pathLst>
              <a:path w="3055284" h="2226539">
                <a:moveTo>
                  <a:pt x="0" y="0"/>
                </a:moveTo>
                <a:lnTo>
                  <a:pt x="3055284" y="0"/>
                </a:lnTo>
                <a:lnTo>
                  <a:pt x="3055284" y="2226539"/>
                </a:lnTo>
                <a:lnTo>
                  <a:pt x="0" y="22265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9BFBA44-F1E2-1F5C-9F07-36FC3C1F80B8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7413D15B-21F4-5505-EDC6-978B93A493D2}"/>
              </a:ext>
            </a:extLst>
          </p:cNvPr>
          <p:cNvSpPr/>
          <p:nvPr/>
        </p:nvSpPr>
        <p:spPr>
          <a:xfrm>
            <a:off x="89452" y="9624663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2849520C-29AF-A83B-E787-1AFE8DD18FB8}"/>
              </a:ext>
            </a:extLst>
          </p:cNvPr>
          <p:cNvSpPr/>
          <p:nvPr/>
        </p:nvSpPr>
        <p:spPr>
          <a:xfrm>
            <a:off x="1195090" y="187550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255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utoShape 52">
            <a:extLst>
              <a:ext uri="{FF2B5EF4-FFF2-40B4-BE49-F238E27FC236}">
                <a16:creationId xmlns:a16="http://schemas.microsoft.com/office/drawing/2014/main" id="{0ABE03C9-68C0-4D2A-AD62-9C970D08F2DB}"/>
              </a:ext>
            </a:extLst>
          </p:cNvPr>
          <p:cNvSpPr/>
          <p:nvPr/>
        </p:nvSpPr>
        <p:spPr>
          <a:xfrm>
            <a:off x="11357073" y="968731"/>
            <a:ext cx="5796000" cy="3319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2" name="AutoShape 7">
            <a:extLst>
              <a:ext uri="{FF2B5EF4-FFF2-40B4-BE49-F238E27FC236}">
                <a16:creationId xmlns:a16="http://schemas.microsoft.com/office/drawing/2014/main" id="{75A6E708-572D-4307-8E16-F2A17B87D21F}"/>
              </a:ext>
            </a:extLst>
          </p:cNvPr>
          <p:cNvSpPr/>
          <p:nvPr/>
        </p:nvSpPr>
        <p:spPr>
          <a:xfrm flipH="1" flipV="1">
            <a:off x="6244143" y="2255210"/>
            <a:ext cx="0" cy="1628127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153" name="AutoShape 40">
            <a:extLst>
              <a:ext uri="{FF2B5EF4-FFF2-40B4-BE49-F238E27FC236}">
                <a16:creationId xmlns:a16="http://schemas.microsoft.com/office/drawing/2014/main" id="{B0F818D6-674B-425A-993F-99505EE073F3}"/>
              </a:ext>
            </a:extLst>
          </p:cNvPr>
          <p:cNvSpPr/>
          <p:nvPr/>
        </p:nvSpPr>
        <p:spPr>
          <a:xfrm flipH="1" flipV="1">
            <a:off x="12195135" y="4222340"/>
            <a:ext cx="0" cy="838984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81" name="AutoShape 2">
            <a:extLst>
              <a:ext uri="{FF2B5EF4-FFF2-40B4-BE49-F238E27FC236}">
                <a16:creationId xmlns:a16="http://schemas.microsoft.com/office/drawing/2014/main" id="{7E56E89C-2693-4522-A34D-52C6D931CF56}"/>
              </a:ext>
            </a:extLst>
          </p:cNvPr>
          <p:cNvSpPr/>
          <p:nvPr/>
        </p:nvSpPr>
        <p:spPr>
          <a:xfrm>
            <a:off x="6349067" y="5569939"/>
            <a:ext cx="2803703" cy="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82" name="Group 3">
            <a:extLst>
              <a:ext uri="{FF2B5EF4-FFF2-40B4-BE49-F238E27FC236}">
                <a16:creationId xmlns:a16="http://schemas.microsoft.com/office/drawing/2014/main" id="{747D4D9B-B4DF-4C3D-8D0E-4FB6A9BECCA2}"/>
              </a:ext>
            </a:extLst>
          </p:cNvPr>
          <p:cNvGrpSpPr/>
          <p:nvPr/>
        </p:nvGrpSpPr>
        <p:grpSpPr>
          <a:xfrm>
            <a:off x="5557995" y="5183520"/>
            <a:ext cx="2296792" cy="822868"/>
            <a:chOff x="0" y="0"/>
            <a:chExt cx="744189" cy="259783"/>
          </a:xfrm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D3D29257-18E1-4C00-881F-D631C1B0DEA7}"/>
                </a:ext>
              </a:extLst>
            </p:cNvPr>
            <p:cNvSpPr/>
            <p:nvPr/>
          </p:nvSpPr>
          <p:spPr>
            <a:xfrm>
              <a:off x="0" y="0"/>
              <a:ext cx="744189" cy="259783"/>
            </a:xfrm>
            <a:custGeom>
              <a:avLst/>
              <a:gdLst/>
              <a:ahLst/>
              <a:cxnLst/>
              <a:rect l="l" t="t" r="r" b="b"/>
              <a:pathLst>
                <a:path w="744189" h="259783">
                  <a:moveTo>
                    <a:pt x="129892" y="0"/>
                  </a:moveTo>
                  <a:lnTo>
                    <a:pt x="614298" y="0"/>
                  </a:lnTo>
                  <a:cubicBezTo>
                    <a:pt x="686035" y="0"/>
                    <a:pt x="744189" y="58154"/>
                    <a:pt x="744189" y="129892"/>
                  </a:cubicBezTo>
                  <a:lnTo>
                    <a:pt x="744189" y="129892"/>
                  </a:lnTo>
                  <a:cubicBezTo>
                    <a:pt x="744189" y="201629"/>
                    <a:pt x="686035" y="259783"/>
                    <a:pt x="614298" y="259783"/>
                  </a:cubicBezTo>
                  <a:lnTo>
                    <a:pt x="129892" y="259783"/>
                  </a:lnTo>
                  <a:cubicBezTo>
                    <a:pt x="58154" y="259783"/>
                    <a:pt x="0" y="201629"/>
                    <a:pt x="0" y="129892"/>
                  </a:cubicBezTo>
                  <a:lnTo>
                    <a:pt x="0" y="129892"/>
                  </a:lnTo>
                  <a:cubicBezTo>
                    <a:pt x="0" y="58154"/>
                    <a:pt x="58154" y="0"/>
                    <a:pt x="129892" y="0"/>
                  </a:cubicBezTo>
                  <a:close/>
                </a:path>
              </a:pathLst>
            </a:custGeom>
            <a:solidFill>
              <a:srgbClr val="61B4B6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84" name="TextBox 5">
              <a:extLst>
                <a:ext uri="{FF2B5EF4-FFF2-40B4-BE49-F238E27FC236}">
                  <a16:creationId xmlns:a16="http://schemas.microsoft.com/office/drawing/2014/main" id="{18BE0793-548D-4C05-B73A-97921902986F}"/>
                </a:ext>
              </a:extLst>
            </p:cNvPr>
            <p:cNvSpPr txBox="1"/>
            <p:nvPr/>
          </p:nvSpPr>
          <p:spPr>
            <a:xfrm>
              <a:off x="0" y="-57150"/>
              <a:ext cx="744189" cy="31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7"/>
                </a:lnSpc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85" name="AutoShape 6">
            <a:extLst>
              <a:ext uri="{FF2B5EF4-FFF2-40B4-BE49-F238E27FC236}">
                <a16:creationId xmlns:a16="http://schemas.microsoft.com/office/drawing/2014/main" id="{8DC14305-E78F-4B68-A11D-C2968FDF894B}"/>
              </a:ext>
            </a:extLst>
          </p:cNvPr>
          <p:cNvSpPr/>
          <p:nvPr/>
        </p:nvSpPr>
        <p:spPr>
          <a:xfrm flipV="1">
            <a:off x="11622067" y="3883337"/>
            <a:ext cx="0" cy="366278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11571013-0837-4A94-B085-7170D05BD0B5}"/>
              </a:ext>
            </a:extLst>
          </p:cNvPr>
          <p:cNvSpPr/>
          <p:nvPr/>
        </p:nvSpPr>
        <p:spPr>
          <a:xfrm flipH="1" flipV="1">
            <a:off x="12563364" y="2311500"/>
            <a:ext cx="0" cy="1628127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87" name="AutoShape 8">
            <a:extLst>
              <a:ext uri="{FF2B5EF4-FFF2-40B4-BE49-F238E27FC236}">
                <a16:creationId xmlns:a16="http://schemas.microsoft.com/office/drawing/2014/main" id="{0FFA3FB8-CC69-4542-8965-6BCA65F10A63}"/>
              </a:ext>
            </a:extLst>
          </p:cNvPr>
          <p:cNvSpPr/>
          <p:nvPr/>
        </p:nvSpPr>
        <p:spPr>
          <a:xfrm>
            <a:off x="6945341" y="2282148"/>
            <a:ext cx="4620538" cy="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88" name="Group 9">
            <a:extLst>
              <a:ext uri="{FF2B5EF4-FFF2-40B4-BE49-F238E27FC236}">
                <a16:creationId xmlns:a16="http://schemas.microsoft.com/office/drawing/2014/main" id="{FAB5AA8B-820F-4495-A3E1-59B5CACD3336}"/>
              </a:ext>
            </a:extLst>
          </p:cNvPr>
          <p:cNvGrpSpPr/>
          <p:nvPr/>
        </p:nvGrpSpPr>
        <p:grpSpPr>
          <a:xfrm>
            <a:off x="10880922" y="1689087"/>
            <a:ext cx="3445946" cy="1032528"/>
            <a:chOff x="0" y="0"/>
            <a:chExt cx="1116529" cy="325973"/>
          </a:xfrm>
        </p:grpSpPr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1258D472-9685-44DB-80D8-ECBBE8D20FF9}"/>
                </a:ext>
              </a:extLst>
            </p:cNvPr>
            <p:cNvSpPr/>
            <p:nvPr/>
          </p:nvSpPr>
          <p:spPr>
            <a:xfrm>
              <a:off x="0" y="0"/>
              <a:ext cx="1116529" cy="325973"/>
            </a:xfrm>
            <a:custGeom>
              <a:avLst/>
              <a:gdLst/>
              <a:ahLst/>
              <a:cxnLst/>
              <a:rect l="l" t="t" r="r" b="b"/>
              <a:pathLst>
                <a:path w="1116529" h="325973">
                  <a:moveTo>
                    <a:pt x="162987" y="0"/>
                  </a:moveTo>
                  <a:lnTo>
                    <a:pt x="953543" y="0"/>
                  </a:lnTo>
                  <a:cubicBezTo>
                    <a:pt x="996769" y="0"/>
                    <a:pt x="1038226" y="17172"/>
                    <a:pt x="1068792" y="47738"/>
                  </a:cubicBezTo>
                  <a:cubicBezTo>
                    <a:pt x="1099358" y="78304"/>
                    <a:pt x="1116529" y="119760"/>
                    <a:pt x="1116529" y="162987"/>
                  </a:cubicBezTo>
                  <a:lnTo>
                    <a:pt x="1116529" y="162987"/>
                  </a:lnTo>
                  <a:cubicBezTo>
                    <a:pt x="1116529" y="253002"/>
                    <a:pt x="1043558" y="325973"/>
                    <a:pt x="953543" y="325973"/>
                  </a:cubicBezTo>
                  <a:lnTo>
                    <a:pt x="162987" y="325973"/>
                  </a:lnTo>
                  <a:cubicBezTo>
                    <a:pt x="119760" y="325973"/>
                    <a:pt x="78304" y="308802"/>
                    <a:pt x="47738" y="278236"/>
                  </a:cubicBezTo>
                  <a:cubicBezTo>
                    <a:pt x="17172" y="247670"/>
                    <a:pt x="0" y="206213"/>
                    <a:pt x="0" y="162987"/>
                  </a:cubicBezTo>
                  <a:lnTo>
                    <a:pt x="0" y="162987"/>
                  </a:lnTo>
                  <a:cubicBezTo>
                    <a:pt x="0" y="119760"/>
                    <a:pt x="17172" y="78304"/>
                    <a:pt x="47738" y="47738"/>
                  </a:cubicBezTo>
                  <a:cubicBezTo>
                    <a:pt x="78304" y="17172"/>
                    <a:pt x="119760" y="0"/>
                    <a:pt x="162987" y="0"/>
                  </a:cubicBezTo>
                  <a:close/>
                </a:path>
              </a:pathLst>
            </a:custGeom>
            <a:solidFill>
              <a:srgbClr val="5485B4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0" name="TextBox 11">
              <a:extLst>
                <a:ext uri="{FF2B5EF4-FFF2-40B4-BE49-F238E27FC236}">
                  <a16:creationId xmlns:a16="http://schemas.microsoft.com/office/drawing/2014/main" id="{9669ABDA-AD93-4DEC-B06E-E016C1277492}"/>
                </a:ext>
              </a:extLst>
            </p:cNvPr>
            <p:cNvSpPr txBox="1"/>
            <p:nvPr/>
          </p:nvSpPr>
          <p:spPr>
            <a:xfrm>
              <a:off x="0" y="-57150"/>
              <a:ext cx="1116529" cy="383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7"/>
                </a:lnSpc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91" name="AutoShape 12">
            <a:extLst>
              <a:ext uri="{FF2B5EF4-FFF2-40B4-BE49-F238E27FC236}">
                <a16:creationId xmlns:a16="http://schemas.microsoft.com/office/drawing/2014/main" id="{CFDC422D-FB08-407B-B739-EB1FC3BA6785}"/>
              </a:ext>
            </a:extLst>
          </p:cNvPr>
          <p:cNvSpPr/>
          <p:nvPr/>
        </p:nvSpPr>
        <p:spPr>
          <a:xfrm>
            <a:off x="9170001" y="5192248"/>
            <a:ext cx="2803703" cy="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92" name="Group 13">
            <a:extLst>
              <a:ext uri="{FF2B5EF4-FFF2-40B4-BE49-F238E27FC236}">
                <a16:creationId xmlns:a16="http://schemas.microsoft.com/office/drawing/2014/main" id="{E851B036-8F32-44DB-A1AA-7D4D66D1C670}"/>
              </a:ext>
            </a:extLst>
          </p:cNvPr>
          <p:cNvGrpSpPr/>
          <p:nvPr/>
        </p:nvGrpSpPr>
        <p:grpSpPr>
          <a:xfrm>
            <a:off x="4185568" y="1661618"/>
            <a:ext cx="3445946" cy="1032528"/>
            <a:chOff x="0" y="0"/>
            <a:chExt cx="1116529" cy="325973"/>
          </a:xfrm>
        </p:grpSpPr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DD07F933-5033-49BA-9C5F-C5CC7035E23C}"/>
                </a:ext>
              </a:extLst>
            </p:cNvPr>
            <p:cNvSpPr/>
            <p:nvPr/>
          </p:nvSpPr>
          <p:spPr>
            <a:xfrm>
              <a:off x="0" y="0"/>
              <a:ext cx="1116529" cy="325973"/>
            </a:xfrm>
            <a:custGeom>
              <a:avLst/>
              <a:gdLst/>
              <a:ahLst/>
              <a:cxnLst/>
              <a:rect l="l" t="t" r="r" b="b"/>
              <a:pathLst>
                <a:path w="1116529" h="325973">
                  <a:moveTo>
                    <a:pt x="162987" y="0"/>
                  </a:moveTo>
                  <a:lnTo>
                    <a:pt x="953543" y="0"/>
                  </a:lnTo>
                  <a:cubicBezTo>
                    <a:pt x="996769" y="0"/>
                    <a:pt x="1038226" y="17172"/>
                    <a:pt x="1068792" y="47738"/>
                  </a:cubicBezTo>
                  <a:cubicBezTo>
                    <a:pt x="1099358" y="78304"/>
                    <a:pt x="1116529" y="119760"/>
                    <a:pt x="1116529" y="162987"/>
                  </a:cubicBezTo>
                  <a:lnTo>
                    <a:pt x="1116529" y="162987"/>
                  </a:lnTo>
                  <a:cubicBezTo>
                    <a:pt x="1116529" y="253002"/>
                    <a:pt x="1043558" y="325973"/>
                    <a:pt x="953543" y="325973"/>
                  </a:cubicBezTo>
                  <a:lnTo>
                    <a:pt x="162987" y="325973"/>
                  </a:lnTo>
                  <a:cubicBezTo>
                    <a:pt x="119760" y="325973"/>
                    <a:pt x="78304" y="308802"/>
                    <a:pt x="47738" y="278236"/>
                  </a:cubicBezTo>
                  <a:cubicBezTo>
                    <a:pt x="17172" y="247670"/>
                    <a:pt x="0" y="206213"/>
                    <a:pt x="0" y="162987"/>
                  </a:cubicBezTo>
                  <a:lnTo>
                    <a:pt x="0" y="162987"/>
                  </a:lnTo>
                  <a:cubicBezTo>
                    <a:pt x="0" y="119760"/>
                    <a:pt x="17172" y="78304"/>
                    <a:pt x="47738" y="47738"/>
                  </a:cubicBezTo>
                  <a:cubicBezTo>
                    <a:pt x="78304" y="17172"/>
                    <a:pt x="119760" y="0"/>
                    <a:pt x="162987" y="0"/>
                  </a:cubicBezTo>
                  <a:close/>
                </a:path>
              </a:pathLst>
            </a:custGeom>
            <a:solidFill>
              <a:srgbClr val="5485B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94" name="TextBox 15">
              <a:extLst>
                <a:ext uri="{FF2B5EF4-FFF2-40B4-BE49-F238E27FC236}">
                  <a16:creationId xmlns:a16="http://schemas.microsoft.com/office/drawing/2014/main" id="{1F14B912-52FC-46C7-BC89-9FE2E61F9D60}"/>
                </a:ext>
              </a:extLst>
            </p:cNvPr>
            <p:cNvSpPr txBox="1"/>
            <p:nvPr/>
          </p:nvSpPr>
          <p:spPr>
            <a:xfrm>
              <a:off x="0" y="-57150"/>
              <a:ext cx="1116529" cy="383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97"/>
                </a:lnSpc>
                <a:spcBef>
                  <a:spcPct val="0"/>
                </a:spcBef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95" name="AutoShape 16">
            <a:extLst>
              <a:ext uri="{FF2B5EF4-FFF2-40B4-BE49-F238E27FC236}">
                <a16:creationId xmlns:a16="http://schemas.microsoft.com/office/drawing/2014/main" id="{DCDB0D5C-190B-4E97-9F39-9AF7A4DDDFAB}"/>
              </a:ext>
            </a:extLst>
          </p:cNvPr>
          <p:cNvSpPr/>
          <p:nvPr/>
        </p:nvSpPr>
        <p:spPr>
          <a:xfrm flipH="1" flipV="1">
            <a:off x="13896588" y="6751591"/>
            <a:ext cx="0" cy="187200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97" name="Group 18">
            <a:extLst>
              <a:ext uri="{FF2B5EF4-FFF2-40B4-BE49-F238E27FC236}">
                <a16:creationId xmlns:a16="http://schemas.microsoft.com/office/drawing/2014/main" id="{0A9B4097-A784-45D7-8A04-7A4DF2FF0381}"/>
              </a:ext>
            </a:extLst>
          </p:cNvPr>
          <p:cNvGrpSpPr/>
          <p:nvPr/>
        </p:nvGrpSpPr>
        <p:grpSpPr>
          <a:xfrm>
            <a:off x="12291871" y="7119076"/>
            <a:ext cx="3182668" cy="941912"/>
            <a:chOff x="0" y="0"/>
            <a:chExt cx="1031224" cy="297366"/>
          </a:xfrm>
        </p:grpSpPr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FCCF87A9-3733-4F76-ADC3-28FB67F9A66F}"/>
                </a:ext>
              </a:extLst>
            </p:cNvPr>
            <p:cNvSpPr/>
            <p:nvPr/>
          </p:nvSpPr>
          <p:spPr>
            <a:xfrm>
              <a:off x="0" y="0"/>
              <a:ext cx="1031224" cy="297366"/>
            </a:xfrm>
            <a:custGeom>
              <a:avLst/>
              <a:gdLst/>
              <a:ahLst/>
              <a:cxnLst/>
              <a:rect l="l" t="t" r="r" b="b"/>
              <a:pathLst>
                <a:path w="1031224" h="297366">
                  <a:moveTo>
                    <a:pt x="148683" y="0"/>
                  </a:moveTo>
                  <a:lnTo>
                    <a:pt x="882541" y="0"/>
                  </a:lnTo>
                  <a:cubicBezTo>
                    <a:pt x="921974" y="0"/>
                    <a:pt x="959792" y="15665"/>
                    <a:pt x="987676" y="43548"/>
                  </a:cubicBezTo>
                  <a:cubicBezTo>
                    <a:pt x="1015559" y="71432"/>
                    <a:pt x="1031224" y="109250"/>
                    <a:pt x="1031224" y="148683"/>
                  </a:cubicBezTo>
                  <a:lnTo>
                    <a:pt x="1031224" y="148683"/>
                  </a:lnTo>
                  <a:cubicBezTo>
                    <a:pt x="1031224" y="188116"/>
                    <a:pt x="1015559" y="225934"/>
                    <a:pt x="987676" y="253818"/>
                  </a:cubicBezTo>
                  <a:cubicBezTo>
                    <a:pt x="959792" y="281701"/>
                    <a:pt x="921974" y="297366"/>
                    <a:pt x="882541" y="297366"/>
                  </a:cubicBezTo>
                  <a:lnTo>
                    <a:pt x="148683" y="297366"/>
                  </a:lnTo>
                  <a:cubicBezTo>
                    <a:pt x="109250" y="297366"/>
                    <a:pt x="71432" y="281701"/>
                    <a:pt x="43548" y="253818"/>
                  </a:cubicBezTo>
                  <a:cubicBezTo>
                    <a:pt x="15665" y="225934"/>
                    <a:pt x="0" y="188116"/>
                    <a:pt x="0" y="148683"/>
                  </a:cubicBezTo>
                  <a:lnTo>
                    <a:pt x="0" y="148683"/>
                  </a:lnTo>
                  <a:cubicBezTo>
                    <a:pt x="0" y="109250"/>
                    <a:pt x="15665" y="71432"/>
                    <a:pt x="43548" y="43548"/>
                  </a:cubicBezTo>
                  <a:cubicBezTo>
                    <a:pt x="71432" y="15665"/>
                    <a:pt x="109250" y="0"/>
                    <a:pt x="148683" y="0"/>
                  </a:cubicBezTo>
                  <a:close/>
                </a:path>
              </a:pathLst>
            </a:custGeom>
            <a:solidFill>
              <a:srgbClr val="575B6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99" name="TextBox 20">
              <a:extLst>
                <a:ext uri="{FF2B5EF4-FFF2-40B4-BE49-F238E27FC236}">
                  <a16:creationId xmlns:a16="http://schemas.microsoft.com/office/drawing/2014/main" id="{CC06CA87-8B59-4AA3-974F-2198D1804566}"/>
                </a:ext>
              </a:extLst>
            </p:cNvPr>
            <p:cNvSpPr txBox="1"/>
            <p:nvPr/>
          </p:nvSpPr>
          <p:spPr>
            <a:xfrm>
              <a:off x="0" y="-57150"/>
              <a:ext cx="1031224" cy="354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7"/>
                </a:lnSpc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01" name="AutoShape 22">
            <a:extLst>
              <a:ext uri="{FF2B5EF4-FFF2-40B4-BE49-F238E27FC236}">
                <a16:creationId xmlns:a16="http://schemas.microsoft.com/office/drawing/2014/main" id="{3FBB05A2-2EFA-48C7-9A3F-BBB794BC64BC}"/>
              </a:ext>
            </a:extLst>
          </p:cNvPr>
          <p:cNvSpPr/>
          <p:nvPr/>
        </p:nvSpPr>
        <p:spPr>
          <a:xfrm flipH="1" flipV="1">
            <a:off x="9157528" y="5365065"/>
            <a:ext cx="0" cy="378000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102" name="Group 23">
            <a:extLst>
              <a:ext uri="{FF2B5EF4-FFF2-40B4-BE49-F238E27FC236}">
                <a16:creationId xmlns:a16="http://schemas.microsoft.com/office/drawing/2014/main" id="{B7A0B1D4-4C71-42C9-B810-CBC4E4E41738}"/>
              </a:ext>
            </a:extLst>
          </p:cNvPr>
          <p:cNvGrpSpPr/>
          <p:nvPr/>
        </p:nvGrpSpPr>
        <p:grpSpPr>
          <a:xfrm>
            <a:off x="7513666" y="7104202"/>
            <a:ext cx="3182668" cy="941912"/>
            <a:chOff x="0" y="0"/>
            <a:chExt cx="1031224" cy="297366"/>
          </a:xfrm>
        </p:grpSpPr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357B73A8-9D83-4656-9836-38DC8A029C80}"/>
                </a:ext>
              </a:extLst>
            </p:cNvPr>
            <p:cNvSpPr/>
            <p:nvPr/>
          </p:nvSpPr>
          <p:spPr>
            <a:xfrm>
              <a:off x="0" y="0"/>
              <a:ext cx="1031224" cy="297366"/>
            </a:xfrm>
            <a:custGeom>
              <a:avLst/>
              <a:gdLst/>
              <a:ahLst/>
              <a:cxnLst/>
              <a:rect l="l" t="t" r="r" b="b"/>
              <a:pathLst>
                <a:path w="1031224" h="297366">
                  <a:moveTo>
                    <a:pt x="148683" y="0"/>
                  </a:moveTo>
                  <a:lnTo>
                    <a:pt x="882541" y="0"/>
                  </a:lnTo>
                  <a:cubicBezTo>
                    <a:pt x="921974" y="0"/>
                    <a:pt x="959792" y="15665"/>
                    <a:pt x="987676" y="43548"/>
                  </a:cubicBezTo>
                  <a:cubicBezTo>
                    <a:pt x="1015559" y="71432"/>
                    <a:pt x="1031224" y="109250"/>
                    <a:pt x="1031224" y="148683"/>
                  </a:cubicBezTo>
                  <a:lnTo>
                    <a:pt x="1031224" y="148683"/>
                  </a:lnTo>
                  <a:cubicBezTo>
                    <a:pt x="1031224" y="188116"/>
                    <a:pt x="1015559" y="225934"/>
                    <a:pt x="987676" y="253818"/>
                  </a:cubicBezTo>
                  <a:cubicBezTo>
                    <a:pt x="959792" y="281701"/>
                    <a:pt x="921974" y="297366"/>
                    <a:pt x="882541" y="297366"/>
                  </a:cubicBezTo>
                  <a:lnTo>
                    <a:pt x="148683" y="297366"/>
                  </a:lnTo>
                  <a:cubicBezTo>
                    <a:pt x="109250" y="297366"/>
                    <a:pt x="71432" y="281701"/>
                    <a:pt x="43548" y="253818"/>
                  </a:cubicBezTo>
                  <a:cubicBezTo>
                    <a:pt x="15665" y="225934"/>
                    <a:pt x="0" y="188116"/>
                    <a:pt x="0" y="148683"/>
                  </a:cubicBezTo>
                  <a:lnTo>
                    <a:pt x="0" y="148683"/>
                  </a:lnTo>
                  <a:cubicBezTo>
                    <a:pt x="0" y="109250"/>
                    <a:pt x="15665" y="71432"/>
                    <a:pt x="43548" y="43548"/>
                  </a:cubicBezTo>
                  <a:cubicBezTo>
                    <a:pt x="71432" y="15665"/>
                    <a:pt x="109250" y="0"/>
                    <a:pt x="148683" y="0"/>
                  </a:cubicBezTo>
                  <a:close/>
                </a:path>
              </a:pathLst>
            </a:custGeom>
            <a:solidFill>
              <a:srgbClr val="575B6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04" name="TextBox 25">
              <a:extLst>
                <a:ext uri="{FF2B5EF4-FFF2-40B4-BE49-F238E27FC236}">
                  <a16:creationId xmlns:a16="http://schemas.microsoft.com/office/drawing/2014/main" id="{54252F80-BD04-4218-A713-060AB7B8119E}"/>
                </a:ext>
              </a:extLst>
            </p:cNvPr>
            <p:cNvSpPr txBox="1"/>
            <p:nvPr/>
          </p:nvSpPr>
          <p:spPr>
            <a:xfrm>
              <a:off x="0" y="-57150"/>
              <a:ext cx="1031224" cy="354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97"/>
                </a:lnSpc>
                <a:spcBef>
                  <a:spcPct val="0"/>
                </a:spcBef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08" name="AutoShape 29">
            <a:extLst>
              <a:ext uri="{FF2B5EF4-FFF2-40B4-BE49-F238E27FC236}">
                <a16:creationId xmlns:a16="http://schemas.microsoft.com/office/drawing/2014/main" id="{7AC6C84D-6362-4EF4-AAF9-C7F65F36A949}"/>
              </a:ext>
            </a:extLst>
          </p:cNvPr>
          <p:cNvSpPr/>
          <p:nvPr/>
        </p:nvSpPr>
        <p:spPr>
          <a:xfrm flipH="1" flipV="1">
            <a:off x="4572588" y="6751591"/>
            <a:ext cx="0" cy="219600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109" name="Group 30">
            <a:extLst>
              <a:ext uri="{FF2B5EF4-FFF2-40B4-BE49-F238E27FC236}">
                <a16:creationId xmlns:a16="http://schemas.microsoft.com/office/drawing/2014/main" id="{5B3E2AC7-9355-4D84-AA19-2FC99D060B11}"/>
              </a:ext>
            </a:extLst>
          </p:cNvPr>
          <p:cNvGrpSpPr/>
          <p:nvPr/>
        </p:nvGrpSpPr>
        <p:grpSpPr>
          <a:xfrm>
            <a:off x="3387011" y="8644111"/>
            <a:ext cx="2296792" cy="822868"/>
            <a:chOff x="0" y="0"/>
            <a:chExt cx="744189" cy="259783"/>
          </a:xfrm>
        </p:grpSpPr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C1B0FA32-920C-49B9-B27E-697EAAEEE169}"/>
                </a:ext>
              </a:extLst>
            </p:cNvPr>
            <p:cNvSpPr/>
            <p:nvPr/>
          </p:nvSpPr>
          <p:spPr>
            <a:xfrm>
              <a:off x="0" y="0"/>
              <a:ext cx="744189" cy="259783"/>
            </a:xfrm>
            <a:custGeom>
              <a:avLst/>
              <a:gdLst/>
              <a:ahLst/>
              <a:cxnLst/>
              <a:rect l="l" t="t" r="r" b="b"/>
              <a:pathLst>
                <a:path w="744189" h="259783">
                  <a:moveTo>
                    <a:pt x="129892" y="0"/>
                  </a:moveTo>
                  <a:lnTo>
                    <a:pt x="614298" y="0"/>
                  </a:lnTo>
                  <a:cubicBezTo>
                    <a:pt x="686035" y="0"/>
                    <a:pt x="744189" y="58154"/>
                    <a:pt x="744189" y="129892"/>
                  </a:cubicBezTo>
                  <a:lnTo>
                    <a:pt x="744189" y="129892"/>
                  </a:lnTo>
                  <a:cubicBezTo>
                    <a:pt x="744189" y="201629"/>
                    <a:pt x="686035" y="259783"/>
                    <a:pt x="614298" y="259783"/>
                  </a:cubicBezTo>
                  <a:lnTo>
                    <a:pt x="129892" y="259783"/>
                  </a:lnTo>
                  <a:cubicBezTo>
                    <a:pt x="58154" y="259783"/>
                    <a:pt x="0" y="201629"/>
                    <a:pt x="0" y="129892"/>
                  </a:cubicBezTo>
                  <a:lnTo>
                    <a:pt x="0" y="129892"/>
                  </a:lnTo>
                  <a:cubicBezTo>
                    <a:pt x="0" y="58154"/>
                    <a:pt x="58154" y="0"/>
                    <a:pt x="129892" y="0"/>
                  </a:cubicBezTo>
                  <a:close/>
                </a:path>
              </a:pathLst>
            </a:custGeom>
            <a:solidFill>
              <a:srgbClr val="A0AF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1" name="TextBox 32">
              <a:extLst>
                <a:ext uri="{FF2B5EF4-FFF2-40B4-BE49-F238E27FC236}">
                  <a16:creationId xmlns:a16="http://schemas.microsoft.com/office/drawing/2014/main" id="{3903D04E-D55D-4398-8947-262D6162E024}"/>
                </a:ext>
              </a:extLst>
            </p:cNvPr>
            <p:cNvSpPr txBox="1"/>
            <p:nvPr/>
          </p:nvSpPr>
          <p:spPr>
            <a:xfrm>
              <a:off x="0" y="-57150"/>
              <a:ext cx="744189" cy="31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97"/>
                </a:lnSpc>
                <a:spcBef>
                  <a:spcPct val="0"/>
                </a:spcBef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12" name="Group 33">
            <a:extLst>
              <a:ext uri="{FF2B5EF4-FFF2-40B4-BE49-F238E27FC236}">
                <a16:creationId xmlns:a16="http://schemas.microsoft.com/office/drawing/2014/main" id="{16FF8500-4994-4407-95B1-C3C396C07F6E}"/>
              </a:ext>
            </a:extLst>
          </p:cNvPr>
          <p:cNvGrpSpPr/>
          <p:nvPr/>
        </p:nvGrpSpPr>
        <p:grpSpPr>
          <a:xfrm>
            <a:off x="7772400" y="8644111"/>
            <a:ext cx="2692347" cy="822868"/>
            <a:chOff x="0" y="0"/>
            <a:chExt cx="744189" cy="259783"/>
          </a:xfrm>
        </p:grpSpPr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C585856B-84AD-465C-8ADF-A8A5985B1C4C}"/>
                </a:ext>
              </a:extLst>
            </p:cNvPr>
            <p:cNvSpPr/>
            <p:nvPr/>
          </p:nvSpPr>
          <p:spPr>
            <a:xfrm>
              <a:off x="0" y="0"/>
              <a:ext cx="744189" cy="259783"/>
            </a:xfrm>
            <a:custGeom>
              <a:avLst/>
              <a:gdLst/>
              <a:ahLst/>
              <a:cxnLst/>
              <a:rect l="l" t="t" r="r" b="b"/>
              <a:pathLst>
                <a:path w="744189" h="259783">
                  <a:moveTo>
                    <a:pt x="129892" y="0"/>
                  </a:moveTo>
                  <a:lnTo>
                    <a:pt x="614298" y="0"/>
                  </a:lnTo>
                  <a:cubicBezTo>
                    <a:pt x="686035" y="0"/>
                    <a:pt x="744189" y="58154"/>
                    <a:pt x="744189" y="129892"/>
                  </a:cubicBezTo>
                  <a:lnTo>
                    <a:pt x="744189" y="129892"/>
                  </a:lnTo>
                  <a:cubicBezTo>
                    <a:pt x="744189" y="201629"/>
                    <a:pt x="686035" y="259783"/>
                    <a:pt x="614298" y="259783"/>
                  </a:cubicBezTo>
                  <a:lnTo>
                    <a:pt x="129892" y="259783"/>
                  </a:lnTo>
                  <a:cubicBezTo>
                    <a:pt x="58154" y="259783"/>
                    <a:pt x="0" y="201629"/>
                    <a:pt x="0" y="129892"/>
                  </a:cubicBezTo>
                  <a:lnTo>
                    <a:pt x="0" y="129892"/>
                  </a:lnTo>
                  <a:cubicBezTo>
                    <a:pt x="0" y="58154"/>
                    <a:pt x="58154" y="0"/>
                    <a:pt x="129892" y="0"/>
                  </a:cubicBezTo>
                  <a:close/>
                </a:path>
              </a:pathLst>
            </a:custGeom>
            <a:solidFill>
              <a:srgbClr val="A0AF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4" name="TextBox 35">
              <a:extLst>
                <a:ext uri="{FF2B5EF4-FFF2-40B4-BE49-F238E27FC236}">
                  <a16:creationId xmlns:a16="http://schemas.microsoft.com/office/drawing/2014/main" id="{197BCC16-710F-42FB-90DE-217EC06E9183}"/>
                </a:ext>
              </a:extLst>
            </p:cNvPr>
            <p:cNvSpPr txBox="1"/>
            <p:nvPr/>
          </p:nvSpPr>
          <p:spPr>
            <a:xfrm>
              <a:off x="0" y="-57150"/>
              <a:ext cx="744189" cy="31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97"/>
                </a:lnSpc>
                <a:spcBef>
                  <a:spcPct val="0"/>
                </a:spcBef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15" name="AutoShape 36">
            <a:extLst>
              <a:ext uri="{FF2B5EF4-FFF2-40B4-BE49-F238E27FC236}">
                <a16:creationId xmlns:a16="http://schemas.microsoft.com/office/drawing/2014/main" id="{ED904E58-025A-4A11-99FF-3C1E17A586FD}"/>
              </a:ext>
            </a:extLst>
          </p:cNvPr>
          <p:cNvSpPr/>
          <p:nvPr/>
        </p:nvSpPr>
        <p:spPr>
          <a:xfrm flipV="1">
            <a:off x="9152770" y="2282148"/>
            <a:ext cx="0" cy="333150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116" name="Group 37">
            <a:extLst>
              <a:ext uri="{FF2B5EF4-FFF2-40B4-BE49-F238E27FC236}">
                <a16:creationId xmlns:a16="http://schemas.microsoft.com/office/drawing/2014/main" id="{2E5EC4D1-1D10-437D-8059-889A3031C4D4}"/>
              </a:ext>
            </a:extLst>
          </p:cNvPr>
          <p:cNvGrpSpPr/>
          <p:nvPr/>
        </p:nvGrpSpPr>
        <p:grpSpPr>
          <a:xfrm>
            <a:off x="11049000" y="3358064"/>
            <a:ext cx="3182668" cy="941912"/>
            <a:chOff x="0" y="0"/>
            <a:chExt cx="1031224" cy="297366"/>
          </a:xfrm>
        </p:grpSpPr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F8FE52E8-58CD-486D-AC8E-4F5EC6522682}"/>
                </a:ext>
              </a:extLst>
            </p:cNvPr>
            <p:cNvSpPr/>
            <p:nvPr/>
          </p:nvSpPr>
          <p:spPr>
            <a:xfrm>
              <a:off x="0" y="0"/>
              <a:ext cx="1031224" cy="297366"/>
            </a:xfrm>
            <a:custGeom>
              <a:avLst/>
              <a:gdLst/>
              <a:ahLst/>
              <a:cxnLst/>
              <a:rect l="l" t="t" r="r" b="b"/>
              <a:pathLst>
                <a:path w="1031224" h="297366">
                  <a:moveTo>
                    <a:pt x="148683" y="0"/>
                  </a:moveTo>
                  <a:lnTo>
                    <a:pt x="882541" y="0"/>
                  </a:lnTo>
                  <a:cubicBezTo>
                    <a:pt x="921974" y="0"/>
                    <a:pt x="959792" y="15665"/>
                    <a:pt x="987676" y="43548"/>
                  </a:cubicBezTo>
                  <a:cubicBezTo>
                    <a:pt x="1015559" y="71432"/>
                    <a:pt x="1031224" y="109250"/>
                    <a:pt x="1031224" y="148683"/>
                  </a:cubicBezTo>
                  <a:lnTo>
                    <a:pt x="1031224" y="148683"/>
                  </a:lnTo>
                  <a:cubicBezTo>
                    <a:pt x="1031224" y="188116"/>
                    <a:pt x="1015559" y="225934"/>
                    <a:pt x="987676" y="253818"/>
                  </a:cubicBezTo>
                  <a:cubicBezTo>
                    <a:pt x="959792" y="281701"/>
                    <a:pt x="921974" y="297366"/>
                    <a:pt x="882541" y="297366"/>
                  </a:cubicBezTo>
                  <a:lnTo>
                    <a:pt x="148683" y="297366"/>
                  </a:lnTo>
                  <a:cubicBezTo>
                    <a:pt x="109250" y="297366"/>
                    <a:pt x="71432" y="281701"/>
                    <a:pt x="43548" y="253818"/>
                  </a:cubicBezTo>
                  <a:cubicBezTo>
                    <a:pt x="15665" y="225934"/>
                    <a:pt x="0" y="188116"/>
                    <a:pt x="0" y="148683"/>
                  </a:cubicBezTo>
                  <a:lnTo>
                    <a:pt x="0" y="148683"/>
                  </a:lnTo>
                  <a:cubicBezTo>
                    <a:pt x="0" y="109250"/>
                    <a:pt x="15665" y="71432"/>
                    <a:pt x="43548" y="43548"/>
                  </a:cubicBezTo>
                  <a:cubicBezTo>
                    <a:pt x="71432" y="15665"/>
                    <a:pt x="109250" y="0"/>
                    <a:pt x="148683" y="0"/>
                  </a:cubicBezTo>
                  <a:close/>
                </a:path>
              </a:pathLst>
            </a:custGeom>
            <a:solidFill>
              <a:srgbClr val="9CADBD"/>
            </a:solidFill>
          </p:spPr>
          <p:txBody>
            <a:bodyPr/>
            <a:lstStyle/>
            <a:p>
              <a:endParaRPr lang="he-IL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18" name="TextBox 39">
              <a:extLst>
                <a:ext uri="{FF2B5EF4-FFF2-40B4-BE49-F238E27FC236}">
                  <a16:creationId xmlns:a16="http://schemas.microsoft.com/office/drawing/2014/main" id="{FEEE4518-00B7-4C99-B50B-3EA199638142}"/>
                </a:ext>
              </a:extLst>
            </p:cNvPr>
            <p:cNvSpPr txBox="1"/>
            <p:nvPr/>
          </p:nvSpPr>
          <p:spPr>
            <a:xfrm>
              <a:off x="0" y="-57150"/>
              <a:ext cx="1031224" cy="354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7"/>
                </a:lnSpc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20" name="Group 41">
            <a:extLst>
              <a:ext uri="{FF2B5EF4-FFF2-40B4-BE49-F238E27FC236}">
                <a16:creationId xmlns:a16="http://schemas.microsoft.com/office/drawing/2014/main" id="{24808F49-1BD5-4D37-8DB8-3B51A8CDF881}"/>
              </a:ext>
            </a:extLst>
          </p:cNvPr>
          <p:cNvGrpSpPr/>
          <p:nvPr/>
        </p:nvGrpSpPr>
        <p:grpSpPr>
          <a:xfrm>
            <a:off x="3013009" y="7069260"/>
            <a:ext cx="3182668" cy="941912"/>
            <a:chOff x="0" y="0"/>
            <a:chExt cx="1031224" cy="297366"/>
          </a:xfrm>
        </p:grpSpPr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DFEB846B-887D-4067-B251-7BEC3BF79D36}"/>
                </a:ext>
              </a:extLst>
            </p:cNvPr>
            <p:cNvSpPr/>
            <p:nvPr/>
          </p:nvSpPr>
          <p:spPr>
            <a:xfrm>
              <a:off x="0" y="0"/>
              <a:ext cx="1031224" cy="297366"/>
            </a:xfrm>
            <a:custGeom>
              <a:avLst/>
              <a:gdLst/>
              <a:ahLst/>
              <a:cxnLst/>
              <a:rect l="l" t="t" r="r" b="b"/>
              <a:pathLst>
                <a:path w="1031224" h="297366">
                  <a:moveTo>
                    <a:pt x="148683" y="0"/>
                  </a:moveTo>
                  <a:lnTo>
                    <a:pt x="882541" y="0"/>
                  </a:lnTo>
                  <a:cubicBezTo>
                    <a:pt x="921974" y="0"/>
                    <a:pt x="959792" y="15665"/>
                    <a:pt x="987676" y="43548"/>
                  </a:cubicBezTo>
                  <a:cubicBezTo>
                    <a:pt x="1015559" y="71432"/>
                    <a:pt x="1031224" y="109250"/>
                    <a:pt x="1031224" y="148683"/>
                  </a:cubicBezTo>
                  <a:lnTo>
                    <a:pt x="1031224" y="148683"/>
                  </a:lnTo>
                  <a:cubicBezTo>
                    <a:pt x="1031224" y="188116"/>
                    <a:pt x="1015559" y="225934"/>
                    <a:pt x="987676" y="253818"/>
                  </a:cubicBezTo>
                  <a:cubicBezTo>
                    <a:pt x="959792" y="281701"/>
                    <a:pt x="921974" y="297366"/>
                    <a:pt x="882541" y="297366"/>
                  </a:cubicBezTo>
                  <a:lnTo>
                    <a:pt x="148683" y="297366"/>
                  </a:lnTo>
                  <a:cubicBezTo>
                    <a:pt x="109250" y="297366"/>
                    <a:pt x="71432" y="281701"/>
                    <a:pt x="43548" y="253818"/>
                  </a:cubicBezTo>
                  <a:cubicBezTo>
                    <a:pt x="15665" y="225934"/>
                    <a:pt x="0" y="188116"/>
                    <a:pt x="0" y="148683"/>
                  </a:cubicBezTo>
                  <a:lnTo>
                    <a:pt x="0" y="148683"/>
                  </a:lnTo>
                  <a:cubicBezTo>
                    <a:pt x="0" y="109250"/>
                    <a:pt x="15665" y="71432"/>
                    <a:pt x="43548" y="43548"/>
                  </a:cubicBezTo>
                  <a:cubicBezTo>
                    <a:pt x="71432" y="15665"/>
                    <a:pt x="109250" y="0"/>
                    <a:pt x="148683" y="0"/>
                  </a:cubicBezTo>
                  <a:close/>
                </a:path>
              </a:pathLst>
            </a:custGeom>
            <a:solidFill>
              <a:srgbClr val="575B6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2" name="TextBox 43">
              <a:extLst>
                <a:ext uri="{FF2B5EF4-FFF2-40B4-BE49-F238E27FC236}">
                  <a16:creationId xmlns:a16="http://schemas.microsoft.com/office/drawing/2014/main" id="{2437661D-DCA4-41BA-815A-5938D035D069}"/>
                </a:ext>
              </a:extLst>
            </p:cNvPr>
            <p:cNvSpPr txBox="1"/>
            <p:nvPr/>
          </p:nvSpPr>
          <p:spPr>
            <a:xfrm>
              <a:off x="0" y="-57150"/>
              <a:ext cx="1031224" cy="354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97"/>
                </a:lnSpc>
                <a:spcBef>
                  <a:spcPct val="0"/>
                </a:spcBef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23" name="AutoShape 44">
            <a:extLst>
              <a:ext uri="{FF2B5EF4-FFF2-40B4-BE49-F238E27FC236}">
                <a16:creationId xmlns:a16="http://schemas.microsoft.com/office/drawing/2014/main" id="{655EBE69-5AC7-4079-A285-0B0F45246F1C}"/>
              </a:ext>
            </a:extLst>
          </p:cNvPr>
          <p:cNvSpPr/>
          <p:nvPr/>
        </p:nvSpPr>
        <p:spPr>
          <a:xfrm flipV="1">
            <a:off x="4572588" y="6751591"/>
            <a:ext cx="9324000" cy="0"/>
          </a:xfrm>
          <a:prstGeom prst="line">
            <a:avLst/>
          </a:prstGeom>
          <a:ln w="19050" cap="flat">
            <a:solidFill>
              <a:srgbClr val="3537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4" name="TextBox 45">
            <a:extLst>
              <a:ext uri="{FF2B5EF4-FFF2-40B4-BE49-F238E27FC236}">
                <a16:creationId xmlns:a16="http://schemas.microsoft.com/office/drawing/2014/main" id="{C433848F-7796-4256-AAA6-AD3EEAB0996B}"/>
              </a:ext>
            </a:extLst>
          </p:cNvPr>
          <p:cNvSpPr txBox="1"/>
          <p:nvPr/>
        </p:nvSpPr>
        <p:spPr>
          <a:xfrm>
            <a:off x="4470435" y="1852590"/>
            <a:ext cx="2748547" cy="31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00"/>
              </a:lnSpc>
              <a:spcBef>
                <a:spcPct val="0"/>
              </a:spcBef>
            </a:pPr>
            <a:r>
              <a:rPr lang="he-IL" sz="2000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בני מגרלישוילי</a:t>
            </a:r>
          </a:p>
        </p:txBody>
      </p:sp>
      <p:sp>
        <p:nvSpPr>
          <p:cNvPr id="125" name="TextBox 46">
            <a:extLst>
              <a:ext uri="{FF2B5EF4-FFF2-40B4-BE49-F238E27FC236}">
                <a16:creationId xmlns:a16="http://schemas.microsoft.com/office/drawing/2014/main" id="{9E04C842-04C4-45D5-B3E3-B0A513EFB816}"/>
              </a:ext>
            </a:extLst>
          </p:cNvPr>
          <p:cNvSpPr txBox="1"/>
          <p:nvPr/>
        </p:nvSpPr>
        <p:spPr>
          <a:xfrm>
            <a:off x="7840793" y="7283758"/>
            <a:ext cx="2623954" cy="27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33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יניב מויאל </a:t>
            </a:r>
          </a:p>
        </p:txBody>
      </p:sp>
      <p:sp>
        <p:nvSpPr>
          <p:cNvPr id="126" name="TextBox 47">
            <a:extLst>
              <a:ext uri="{FF2B5EF4-FFF2-40B4-BE49-F238E27FC236}">
                <a16:creationId xmlns:a16="http://schemas.microsoft.com/office/drawing/2014/main" id="{530EEFC2-D37F-47E0-8DCE-21CC21CABEE4}"/>
              </a:ext>
            </a:extLst>
          </p:cNvPr>
          <p:cNvSpPr txBox="1"/>
          <p:nvPr/>
        </p:nvSpPr>
        <p:spPr>
          <a:xfrm>
            <a:off x="12640334" y="7221872"/>
            <a:ext cx="2623954" cy="27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33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מיכאל גרינקביץ'</a:t>
            </a:r>
          </a:p>
        </p:txBody>
      </p:sp>
      <p:sp>
        <p:nvSpPr>
          <p:cNvPr id="127" name="TextBox 48">
            <a:extLst>
              <a:ext uri="{FF2B5EF4-FFF2-40B4-BE49-F238E27FC236}">
                <a16:creationId xmlns:a16="http://schemas.microsoft.com/office/drawing/2014/main" id="{309AAC1A-8FE9-46EC-89C1-C2F7286DF373}"/>
              </a:ext>
            </a:extLst>
          </p:cNvPr>
          <p:cNvSpPr txBox="1"/>
          <p:nvPr/>
        </p:nvSpPr>
        <p:spPr>
          <a:xfrm>
            <a:off x="5975748" y="5271400"/>
            <a:ext cx="1615555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7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עינת חביב ממן </a:t>
            </a:r>
          </a:p>
        </p:txBody>
      </p:sp>
      <p:sp>
        <p:nvSpPr>
          <p:cNvPr id="128" name="TextBox 49">
            <a:extLst>
              <a:ext uri="{FF2B5EF4-FFF2-40B4-BE49-F238E27FC236}">
                <a16:creationId xmlns:a16="http://schemas.microsoft.com/office/drawing/2014/main" id="{A1EF150C-B781-487D-BCFF-F81049B6E53A}"/>
              </a:ext>
            </a:extLst>
          </p:cNvPr>
          <p:cNvSpPr txBox="1"/>
          <p:nvPr/>
        </p:nvSpPr>
        <p:spPr>
          <a:xfrm>
            <a:off x="4463471" y="2247900"/>
            <a:ext cx="2742960" cy="26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מנהל אגף הפיקוח </a:t>
            </a:r>
          </a:p>
        </p:txBody>
      </p:sp>
      <p:sp>
        <p:nvSpPr>
          <p:cNvPr id="129" name="TextBox 50">
            <a:extLst>
              <a:ext uri="{FF2B5EF4-FFF2-40B4-BE49-F238E27FC236}">
                <a16:creationId xmlns:a16="http://schemas.microsoft.com/office/drawing/2014/main" id="{36173632-8536-4111-9E92-A6840881ACB1}"/>
              </a:ext>
            </a:extLst>
          </p:cNvPr>
          <p:cNvSpPr txBox="1"/>
          <p:nvPr/>
        </p:nvSpPr>
        <p:spPr>
          <a:xfrm>
            <a:off x="7874536" y="7611735"/>
            <a:ext cx="258087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מנהל צוות פקחים </a:t>
            </a:r>
          </a:p>
        </p:txBody>
      </p:sp>
      <p:sp>
        <p:nvSpPr>
          <p:cNvPr id="130" name="TextBox 51">
            <a:extLst>
              <a:ext uri="{FF2B5EF4-FFF2-40B4-BE49-F238E27FC236}">
                <a16:creationId xmlns:a16="http://schemas.microsoft.com/office/drawing/2014/main" id="{1D50A027-DF8F-4A59-9172-C28C52CB278A}"/>
              </a:ext>
            </a:extLst>
          </p:cNvPr>
          <p:cNvSpPr txBox="1"/>
          <p:nvPr/>
        </p:nvSpPr>
        <p:spPr>
          <a:xfrm>
            <a:off x="12966724" y="7540216"/>
            <a:ext cx="185972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מנהל צוות פקחים </a:t>
            </a:r>
          </a:p>
        </p:txBody>
      </p:sp>
      <p:sp>
        <p:nvSpPr>
          <p:cNvPr id="131" name="TextBox 52">
            <a:extLst>
              <a:ext uri="{FF2B5EF4-FFF2-40B4-BE49-F238E27FC236}">
                <a16:creationId xmlns:a16="http://schemas.microsoft.com/office/drawing/2014/main" id="{B420696B-4885-4FAF-A55B-77494D02E122}"/>
              </a:ext>
            </a:extLst>
          </p:cNvPr>
          <p:cNvSpPr txBox="1"/>
          <p:nvPr/>
        </p:nvSpPr>
        <p:spPr>
          <a:xfrm>
            <a:off x="5885862" y="5574667"/>
            <a:ext cx="1615555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620"/>
              </a:lnSpc>
              <a:spcBef>
                <a:spcPct val="0"/>
              </a:spcBef>
            </a:pPr>
            <a:r>
              <a:rPr lang="he-IL" sz="1600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מזכירת המחלקה</a:t>
            </a:r>
          </a:p>
        </p:txBody>
      </p:sp>
      <p:sp>
        <p:nvSpPr>
          <p:cNvPr id="132" name="TextBox 53">
            <a:extLst>
              <a:ext uri="{FF2B5EF4-FFF2-40B4-BE49-F238E27FC236}">
                <a16:creationId xmlns:a16="http://schemas.microsoft.com/office/drawing/2014/main" id="{C6B9F73D-C4FD-458D-A4ED-C5CD055BD6AD}"/>
              </a:ext>
            </a:extLst>
          </p:cNvPr>
          <p:cNvSpPr txBox="1"/>
          <p:nvPr/>
        </p:nvSpPr>
        <p:spPr>
          <a:xfrm>
            <a:off x="7986582" y="8915646"/>
            <a:ext cx="223683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97"/>
              </a:lnSpc>
              <a:spcBef>
                <a:spcPct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Montserrat"/>
                <a:rtl/>
              </a:rPr>
              <a:t>שוטרים ופקחי סיור </a:t>
            </a:r>
          </a:p>
        </p:txBody>
      </p:sp>
      <p:sp>
        <p:nvSpPr>
          <p:cNvPr id="133" name="TextBox 54">
            <a:extLst>
              <a:ext uri="{FF2B5EF4-FFF2-40B4-BE49-F238E27FC236}">
                <a16:creationId xmlns:a16="http://schemas.microsoft.com/office/drawing/2014/main" id="{9CEF9B08-49D7-4522-B1D9-3EDB53BDC6C7}"/>
              </a:ext>
            </a:extLst>
          </p:cNvPr>
          <p:cNvSpPr txBox="1"/>
          <p:nvPr/>
        </p:nvSpPr>
        <p:spPr>
          <a:xfrm>
            <a:off x="11189090" y="1866457"/>
            <a:ext cx="2748547" cy="31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00"/>
              </a:lnSpc>
              <a:spcBef>
                <a:spcPct val="0"/>
              </a:spcBef>
            </a:pPr>
            <a:r>
              <a:rPr lang="he-IL" sz="2000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נצ"מ שלומי </a:t>
            </a:r>
            <a:r>
              <a:rPr lang="he-IL" sz="2000" b="1" dirty="0" err="1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דראי</a:t>
            </a:r>
            <a:r>
              <a:rPr lang="he-IL" sz="2000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 </a:t>
            </a:r>
          </a:p>
        </p:txBody>
      </p:sp>
      <p:sp>
        <p:nvSpPr>
          <p:cNvPr id="134" name="TextBox 55">
            <a:extLst>
              <a:ext uri="{FF2B5EF4-FFF2-40B4-BE49-F238E27FC236}">
                <a16:creationId xmlns:a16="http://schemas.microsoft.com/office/drawing/2014/main" id="{D817BF10-0EC8-403C-98F5-F48588292D2F}"/>
              </a:ext>
            </a:extLst>
          </p:cNvPr>
          <p:cNvSpPr txBox="1"/>
          <p:nvPr/>
        </p:nvSpPr>
        <p:spPr>
          <a:xfrm>
            <a:off x="11049000" y="2247900"/>
            <a:ext cx="3277868" cy="26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16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מפקד תחנת משטרה באר שבע</a:t>
            </a:r>
          </a:p>
        </p:txBody>
      </p:sp>
      <p:sp>
        <p:nvSpPr>
          <p:cNvPr id="135" name="TextBox 56">
            <a:extLst>
              <a:ext uri="{FF2B5EF4-FFF2-40B4-BE49-F238E27FC236}">
                <a16:creationId xmlns:a16="http://schemas.microsoft.com/office/drawing/2014/main" id="{642187B2-2330-4AC0-9CC5-EDB23068C19C}"/>
              </a:ext>
            </a:extLst>
          </p:cNvPr>
          <p:cNvSpPr txBox="1"/>
          <p:nvPr/>
        </p:nvSpPr>
        <p:spPr>
          <a:xfrm>
            <a:off x="3289585" y="7210853"/>
            <a:ext cx="2623954" cy="27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33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דודו </a:t>
            </a:r>
            <a:r>
              <a:rPr lang="he-IL" b="1" dirty="0" err="1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בוטראשוילי</a:t>
            </a:r>
            <a:endParaRPr lang="he-IL" b="1" dirty="0">
              <a:solidFill>
                <a:srgbClr val="FFFFFF"/>
              </a:solidFill>
              <a:latin typeface="Segoe UI Semilight" panose="020B0402040204020203" pitchFamily="34" charset="0"/>
              <a:ea typeface="Roboto Bold"/>
              <a:cs typeface="Segoe UI Semilight" panose="020B0402040204020203" pitchFamily="34" charset="0"/>
              <a:sym typeface="Roboto Bold"/>
              <a:rtl/>
            </a:endParaRPr>
          </a:p>
        </p:txBody>
      </p:sp>
      <p:sp>
        <p:nvSpPr>
          <p:cNvPr id="136" name="TextBox 57">
            <a:extLst>
              <a:ext uri="{FF2B5EF4-FFF2-40B4-BE49-F238E27FC236}">
                <a16:creationId xmlns:a16="http://schemas.microsoft.com/office/drawing/2014/main" id="{193FAFA7-0F49-4249-AAC8-FC01BF7E93C9}"/>
              </a:ext>
            </a:extLst>
          </p:cNvPr>
          <p:cNvSpPr txBox="1"/>
          <p:nvPr/>
        </p:nvSpPr>
        <p:spPr>
          <a:xfrm>
            <a:off x="3311123" y="7569569"/>
            <a:ext cx="258087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מנהל צוות פקחים 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D1D88CAD-DF1D-4B2F-B04D-43BE8B1BF80A}"/>
              </a:ext>
            </a:extLst>
          </p:cNvPr>
          <p:cNvSpPr/>
          <p:nvPr/>
        </p:nvSpPr>
        <p:spPr>
          <a:xfrm>
            <a:off x="3411983" y="8858871"/>
            <a:ext cx="2156361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1897"/>
              </a:lnSpc>
              <a:spcBef>
                <a:spcPct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Montserrat"/>
                <a:rtl/>
              </a:rPr>
              <a:t>שוטרים ופקחי סיור  </a:t>
            </a:r>
          </a:p>
        </p:txBody>
      </p:sp>
      <p:grpSp>
        <p:nvGrpSpPr>
          <p:cNvPr id="139" name="Group 37">
            <a:extLst>
              <a:ext uri="{FF2B5EF4-FFF2-40B4-BE49-F238E27FC236}">
                <a16:creationId xmlns:a16="http://schemas.microsoft.com/office/drawing/2014/main" id="{B4007A65-7EC1-45C4-B10E-4FBDF74DA15F}"/>
              </a:ext>
            </a:extLst>
          </p:cNvPr>
          <p:cNvGrpSpPr/>
          <p:nvPr/>
        </p:nvGrpSpPr>
        <p:grpSpPr>
          <a:xfrm>
            <a:off x="4679663" y="3280428"/>
            <a:ext cx="3182668" cy="941912"/>
            <a:chOff x="0" y="0"/>
            <a:chExt cx="1031224" cy="297366"/>
          </a:xfrm>
        </p:grpSpPr>
        <p:sp>
          <p:nvSpPr>
            <p:cNvPr id="140" name="Freeform 38">
              <a:extLst>
                <a:ext uri="{FF2B5EF4-FFF2-40B4-BE49-F238E27FC236}">
                  <a16:creationId xmlns:a16="http://schemas.microsoft.com/office/drawing/2014/main" id="{EF5AEBF0-BCC5-4805-93E0-695B67EF4F0C}"/>
                </a:ext>
              </a:extLst>
            </p:cNvPr>
            <p:cNvSpPr/>
            <p:nvPr/>
          </p:nvSpPr>
          <p:spPr>
            <a:xfrm>
              <a:off x="0" y="0"/>
              <a:ext cx="1031224" cy="297366"/>
            </a:xfrm>
            <a:custGeom>
              <a:avLst/>
              <a:gdLst/>
              <a:ahLst/>
              <a:cxnLst/>
              <a:rect l="l" t="t" r="r" b="b"/>
              <a:pathLst>
                <a:path w="1031224" h="297366">
                  <a:moveTo>
                    <a:pt x="148683" y="0"/>
                  </a:moveTo>
                  <a:lnTo>
                    <a:pt x="882541" y="0"/>
                  </a:lnTo>
                  <a:cubicBezTo>
                    <a:pt x="921974" y="0"/>
                    <a:pt x="959792" y="15665"/>
                    <a:pt x="987676" y="43548"/>
                  </a:cubicBezTo>
                  <a:cubicBezTo>
                    <a:pt x="1015559" y="71432"/>
                    <a:pt x="1031224" y="109250"/>
                    <a:pt x="1031224" y="148683"/>
                  </a:cubicBezTo>
                  <a:lnTo>
                    <a:pt x="1031224" y="148683"/>
                  </a:lnTo>
                  <a:cubicBezTo>
                    <a:pt x="1031224" y="188116"/>
                    <a:pt x="1015559" y="225934"/>
                    <a:pt x="987676" y="253818"/>
                  </a:cubicBezTo>
                  <a:cubicBezTo>
                    <a:pt x="959792" y="281701"/>
                    <a:pt x="921974" y="297366"/>
                    <a:pt x="882541" y="297366"/>
                  </a:cubicBezTo>
                  <a:lnTo>
                    <a:pt x="148683" y="297366"/>
                  </a:lnTo>
                  <a:cubicBezTo>
                    <a:pt x="109250" y="297366"/>
                    <a:pt x="71432" y="281701"/>
                    <a:pt x="43548" y="253818"/>
                  </a:cubicBezTo>
                  <a:cubicBezTo>
                    <a:pt x="15665" y="225934"/>
                    <a:pt x="0" y="188116"/>
                    <a:pt x="0" y="148683"/>
                  </a:cubicBezTo>
                  <a:lnTo>
                    <a:pt x="0" y="148683"/>
                  </a:lnTo>
                  <a:cubicBezTo>
                    <a:pt x="0" y="109250"/>
                    <a:pt x="15665" y="71432"/>
                    <a:pt x="43548" y="43548"/>
                  </a:cubicBezTo>
                  <a:cubicBezTo>
                    <a:pt x="71432" y="15665"/>
                    <a:pt x="109250" y="0"/>
                    <a:pt x="148683" y="0"/>
                  </a:cubicBezTo>
                  <a:close/>
                </a:path>
              </a:pathLst>
            </a:custGeom>
            <a:solidFill>
              <a:srgbClr val="9CADBD"/>
            </a:solidFill>
          </p:spPr>
          <p:txBody>
            <a:bodyPr/>
            <a:lstStyle/>
            <a:p>
              <a:endParaRPr lang="he-IL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141" name="TextBox 39">
              <a:extLst>
                <a:ext uri="{FF2B5EF4-FFF2-40B4-BE49-F238E27FC236}">
                  <a16:creationId xmlns:a16="http://schemas.microsoft.com/office/drawing/2014/main" id="{393FEE2C-83D3-4FC5-A5C4-0E7DB2FF2E14}"/>
                </a:ext>
              </a:extLst>
            </p:cNvPr>
            <p:cNvSpPr txBox="1"/>
            <p:nvPr/>
          </p:nvSpPr>
          <p:spPr>
            <a:xfrm>
              <a:off x="0" y="-57150"/>
              <a:ext cx="1031224" cy="354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7"/>
                </a:lnSpc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42" name="Group 26">
            <a:extLst>
              <a:ext uri="{FF2B5EF4-FFF2-40B4-BE49-F238E27FC236}">
                <a16:creationId xmlns:a16="http://schemas.microsoft.com/office/drawing/2014/main" id="{F887A28A-A9B7-4B15-9858-9121BBFBBD85}"/>
              </a:ext>
            </a:extLst>
          </p:cNvPr>
          <p:cNvGrpSpPr/>
          <p:nvPr/>
        </p:nvGrpSpPr>
        <p:grpSpPr>
          <a:xfrm>
            <a:off x="12782841" y="8566800"/>
            <a:ext cx="2296792" cy="822868"/>
            <a:chOff x="0" y="0"/>
            <a:chExt cx="744189" cy="259783"/>
          </a:xfrm>
        </p:grpSpPr>
        <p:sp>
          <p:nvSpPr>
            <p:cNvPr id="143" name="Freeform 27">
              <a:extLst>
                <a:ext uri="{FF2B5EF4-FFF2-40B4-BE49-F238E27FC236}">
                  <a16:creationId xmlns:a16="http://schemas.microsoft.com/office/drawing/2014/main" id="{E98F3571-E172-4711-B2BA-CC272A913A27}"/>
                </a:ext>
              </a:extLst>
            </p:cNvPr>
            <p:cNvSpPr/>
            <p:nvPr/>
          </p:nvSpPr>
          <p:spPr>
            <a:xfrm>
              <a:off x="0" y="0"/>
              <a:ext cx="744189" cy="259783"/>
            </a:xfrm>
            <a:custGeom>
              <a:avLst/>
              <a:gdLst/>
              <a:ahLst/>
              <a:cxnLst/>
              <a:rect l="l" t="t" r="r" b="b"/>
              <a:pathLst>
                <a:path w="744189" h="259783">
                  <a:moveTo>
                    <a:pt x="129892" y="0"/>
                  </a:moveTo>
                  <a:lnTo>
                    <a:pt x="614298" y="0"/>
                  </a:lnTo>
                  <a:cubicBezTo>
                    <a:pt x="686035" y="0"/>
                    <a:pt x="744189" y="58154"/>
                    <a:pt x="744189" y="129892"/>
                  </a:cubicBezTo>
                  <a:lnTo>
                    <a:pt x="744189" y="129892"/>
                  </a:lnTo>
                  <a:cubicBezTo>
                    <a:pt x="744189" y="201629"/>
                    <a:pt x="686035" y="259783"/>
                    <a:pt x="614298" y="259783"/>
                  </a:cubicBezTo>
                  <a:lnTo>
                    <a:pt x="129892" y="259783"/>
                  </a:lnTo>
                  <a:cubicBezTo>
                    <a:pt x="58154" y="259783"/>
                    <a:pt x="0" y="201629"/>
                    <a:pt x="0" y="129892"/>
                  </a:cubicBezTo>
                  <a:lnTo>
                    <a:pt x="0" y="129892"/>
                  </a:lnTo>
                  <a:cubicBezTo>
                    <a:pt x="0" y="58154"/>
                    <a:pt x="58154" y="0"/>
                    <a:pt x="129892" y="0"/>
                  </a:cubicBezTo>
                  <a:close/>
                </a:path>
              </a:pathLst>
            </a:custGeom>
            <a:solidFill>
              <a:srgbClr val="A0AF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44" name="TextBox 28">
              <a:extLst>
                <a:ext uri="{FF2B5EF4-FFF2-40B4-BE49-F238E27FC236}">
                  <a16:creationId xmlns:a16="http://schemas.microsoft.com/office/drawing/2014/main" id="{34425F61-FA5D-440D-B07F-52C577D0229A}"/>
                </a:ext>
              </a:extLst>
            </p:cNvPr>
            <p:cNvSpPr txBox="1"/>
            <p:nvPr/>
          </p:nvSpPr>
          <p:spPr>
            <a:xfrm>
              <a:off x="0" y="-57150"/>
              <a:ext cx="744189" cy="31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897"/>
                </a:lnSpc>
                <a:spcBef>
                  <a:spcPct val="0"/>
                </a:spcBef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48" name="Group 18">
            <a:extLst>
              <a:ext uri="{FF2B5EF4-FFF2-40B4-BE49-F238E27FC236}">
                <a16:creationId xmlns:a16="http://schemas.microsoft.com/office/drawing/2014/main" id="{A307C163-1AF9-4EB1-A98F-983BEB199FD0}"/>
              </a:ext>
            </a:extLst>
          </p:cNvPr>
          <p:cNvGrpSpPr/>
          <p:nvPr/>
        </p:nvGrpSpPr>
        <p:grpSpPr>
          <a:xfrm>
            <a:off x="10382370" y="4659748"/>
            <a:ext cx="3182668" cy="941912"/>
            <a:chOff x="0" y="0"/>
            <a:chExt cx="1031224" cy="297366"/>
          </a:xfrm>
        </p:grpSpPr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9FE1F25F-0D8D-45FE-80A6-4828AB280961}"/>
                </a:ext>
              </a:extLst>
            </p:cNvPr>
            <p:cNvSpPr/>
            <p:nvPr/>
          </p:nvSpPr>
          <p:spPr>
            <a:xfrm>
              <a:off x="0" y="0"/>
              <a:ext cx="1031224" cy="297366"/>
            </a:xfrm>
            <a:custGeom>
              <a:avLst/>
              <a:gdLst/>
              <a:ahLst/>
              <a:cxnLst/>
              <a:rect l="l" t="t" r="r" b="b"/>
              <a:pathLst>
                <a:path w="1031224" h="297366">
                  <a:moveTo>
                    <a:pt x="148683" y="0"/>
                  </a:moveTo>
                  <a:lnTo>
                    <a:pt x="882541" y="0"/>
                  </a:lnTo>
                  <a:cubicBezTo>
                    <a:pt x="921974" y="0"/>
                    <a:pt x="959792" y="15665"/>
                    <a:pt x="987676" y="43548"/>
                  </a:cubicBezTo>
                  <a:cubicBezTo>
                    <a:pt x="1015559" y="71432"/>
                    <a:pt x="1031224" y="109250"/>
                    <a:pt x="1031224" y="148683"/>
                  </a:cubicBezTo>
                  <a:lnTo>
                    <a:pt x="1031224" y="148683"/>
                  </a:lnTo>
                  <a:cubicBezTo>
                    <a:pt x="1031224" y="188116"/>
                    <a:pt x="1015559" y="225934"/>
                    <a:pt x="987676" y="253818"/>
                  </a:cubicBezTo>
                  <a:cubicBezTo>
                    <a:pt x="959792" y="281701"/>
                    <a:pt x="921974" y="297366"/>
                    <a:pt x="882541" y="297366"/>
                  </a:cubicBezTo>
                  <a:lnTo>
                    <a:pt x="148683" y="297366"/>
                  </a:lnTo>
                  <a:cubicBezTo>
                    <a:pt x="109250" y="297366"/>
                    <a:pt x="71432" y="281701"/>
                    <a:pt x="43548" y="253818"/>
                  </a:cubicBezTo>
                  <a:cubicBezTo>
                    <a:pt x="15665" y="225934"/>
                    <a:pt x="0" y="188116"/>
                    <a:pt x="0" y="148683"/>
                  </a:cubicBezTo>
                  <a:lnTo>
                    <a:pt x="0" y="148683"/>
                  </a:lnTo>
                  <a:cubicBezTo>
                    <a:pt x="0" y="109250"/>
                    <a:pt x="15665" y="71432"/>
                    <a:pt x="43548" y="43548"/>
                  </a:cubicBezTo>
                  <a:cubicBezTo>
                    <a:pt x="71432" y="15665"/>
                    <a:pt x="109250" y="0"/>
                    <a:pt x="148683" y="0"/>
                  </a:cubicBezTo>
                  <a:close/>
                </a:path>
              </a:pathLst>
            </a:custGeom>
            <a:solidFill>
              <a:srgbClr val="575B60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150" name="TextBox 20">
              <a:extLst>
                <a:ext uri="{FF2B5EF4-FFF2-40B4-BE49-F238E27FC236}">
                  <a16:creationId xmlns:a16="http://schemas.microsoft.com/office/drawing/2014/main" id="{0D4F5693-F045-40A3-9027-F67A291183B8}"/>
                </a:ext>
              </a:extLst>
            </p:cNvPr>
            <p:cNvSpPr txBox="1"/>
            <p:nvPr/>
          </p:nvSpPr>
          <p:spPr>
            <a:xfrm>
              <a:off x="0" y="-57150"/>
              <a:ext cx="1031224" cy="354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7"/>
                </a:lnSpc>
              </a:pPr>
              <a:endParaRPr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57" name="TextBox 2">
            <a:extLst>
              <a:ext uri="{FF2B5EF4-FFF2-40B4-BE49-F238E27FC236}">
                <a16:creationId xmlns:a16="http://schemas.microsoft.com/office/drawing/2014/main" id="{A91DB21C-04F6-49B2-A592-9802CB67A695}"/>
              </a:ext>
            </a:extLst>
          </p:cNvPr>
          <p:cNvSpPr txBox="1"/>
          <p:nvPr/>
        </p:nvSpPr>
        <p:spPr>
          <a:xfrm>
            <a:off x="9943583" y="-118745"/>
            <a:ext cx="7906010" cy="9010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League Spartan"/>
              </a:rPr>
              <a:t>מבנה ארגוני מחלקת שיטור עירוני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87A4ED8B-70DF-4041-8B47-26DBEBA52D9E}"/>
              </a:ext>
            </a:extLst>
          </p:cNvPr>
          <p:cNvSpPr/>
          <p:nvPr/>
        </p:nvSpPr>
        <p:spPr>
          <a:xfrm>
            <a:off x="12885117" y="8797038"/>
            <a:ext cx="2092240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1897"/>
              </a:lnSpc>
              <a:spcBef>
                <a:spcPct val="0"/>
              </a:spcBef>
            </a:pPr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Montserrat"/>
                <a:rtl/>
              </a:rPr>
              <a:t>שוטרים ופקחי סיור </a:t>
            </a:r>
          </a:p>
        </p:txBody>
      </p:sp>
      <p:sp>
        <p:nvSpPr>
          <p:cNvPr id="158" name="מלבן 157">
            <a:extLst>
              <a:ext uri="{FF2B5EF4-FFF2-40B4-BE49-F238E27FC236}">
                <a16:creationId xmlns:a16="http://schemas.microsoft.com/office/drawing/2014/main" id="{ED02AA3D-95A4-4464-9D1B-9AF5AD356E35}"/>
              </a:ext>
            </a:extLst>
          </p:cNvPr>
          <p:cNvSpPr/>
          <p:nvPr/>
        </p:nvSpPr>
        <p:spPr>
          <a:xfrm>
            <a:off x="11418904" y="4794786"/>
            <a:ext cx="1109599" cy="3658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233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גיא ירוחם</a:t>
            </a:r>
          </a:p>
        </p:txBody>
      </p:sp>
      <p:sp>
        <p:nvSpPr>
          <p:cNvPr id="159" name="TextBox 51">
            <a:extLst>
              <a:ext uri="{FF2B5EF4-FFF2-40B4-BE49-F238E27FC236}">
                <a16:creationId xmlns:a16="http://schemas.microsoft.com/office/drawing/2014/main" id="{7F11CBED-B7F9-48B6-82F8-51FA85ADA88B}"/>
              </a:ext>
            </a:extLst>
          </p:cNvPr>
          <p:cNvSpPr txBox="1"/>
          <p:nvPr/>
        </p:nvSpPr>
        <p:spPr>
          <a:xfrm>
            <a:off x="10571852" y="5204919"/>
            <a:ext cx="2937129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סגן מפקד שיטור עירוני  </a:t>
            </a:r>
          </a:p>
        </p:txBody>
      </p:sp>
      <p:sp>
        <p:nvSpPr>
          <p:cNvPr id="160" name="TextBox 46">
            <a:extLst>
              <a:ext uri="{FF2B5EF4-FFF2-40B4-BE49-F238E27FC236}">
                <a16:creationId xmlns:a16="http://schemas.microsoft.com/office/drawing/2014/main" id="{49AE9FDD-6B3F-4E39-9F4D-24DB603E76B3}"/>
              </a:ext>
            </a:extLst>
          </p:cNvPr>
          <p:cNvSpPr txBox="1"/>
          <p:nvPr/>
        </p:nvSpPr>
        <p:spPr>
          <a:xfrm>
            <a:off x="4883700" y="3570284"/>
            <a:ext cx="2623954" cy="27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33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מנהל מחלקת שיטור עירוני</a:t>
            </a:r>
          </a:p>
        </p:txBody>
      </p:sp>
      <p:sp>
        <p:nvSpPr>
          <p:cNvPr id="161" name="TextBox 46">
            <a:extLst>
              <a:ext uri="{FF2B5EF4-FFF2-40B4-BE49-F238E27FC236}">
                <a16:creationId xmlns:a16="http://schemas.microsoft.com/office/drawing/2014/main" id="{B7595EEA-E04C-4E0A-B619-AA215795E901}"/>
              </a:ext>
            </a:extLst>
          </p:cNvPr>
          <p:cNvSpPr txBox="1"/>
          <p:nvPr/>
        </p:nvSpPr>
        <p:spPr>
          <a:xfrm>
            <a:off x="11328357" y="3623442"/>
            <a:ext cx="2623954" cy="27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339"/>
              </a:lnSpc>
              <a:spcBef>
                <a:spcPct val="0"/>
              </a:spcBef>
            </a:pPr>
            <a:r>
              <a:rPr lang="he-IL" b="1" dirty="0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פקד איליה </a:t>
            </a:r>
            <a:r>
              <a:rPr lang="he-IL" b="1" dirty="0" err="1">
                <a:solidFill>
                  <a:srgbClr val="FFFFFF"/>
                </a:solidFill>
                <a:latin typeface="Segoe UI Semilight" panose="020B0402040204020203" pitchFamily="34" charset="0"/>
                <a:ea typeface="Roboto Bold"/>
                <a:cs typeface="Segoe UI Semilight" panose="020B0402040204020203" pitchFamily="34" charset="0"/>
                <a:sym typeface="Roboto Bold"/>
                <a:rtl/>
              </a:rPr>
              <a:t>לוינסון</a:t>
            </a:r>
            <a:endParaRPr lang="he-IL" b="1" dirty="0">
              <a:solidFill>
                <a:srgbClr val="FFFFFF"/>
              </a:solidFill>
              <a:latin typeface="Segoe UI Semilight" panose="020B0402040204020203" pitchFamily="34" charset="0"/>
              <a:ea typeface="Roboto Bold"/>
              <a:cs typeface="Segoe UI Semilight" panose="020B0402040204020203" pitchFamily="34" charset="0"/>
              <a:sym typeface="Roboto Bold"/>
              <a:rtl/>
            </a:endParaRPr>
          </a:p>
        </p:txBody>
      </p:sp>
      <p:sp>
        <p:nvSpPr>
          <p:cNvPr id="162" name="TextBox 51">
            <a:extLst>
              <a:ext uri="{FF2B5EF4-FFF2-40B4-BE49-F238E27FC236}">
                <a16:creationId xmlns:a16="http://schemas.microsoft.com/office/drawing/2014/main" id="{EE160D4C-B933-4637-A5B3-B74721E7F01E}"/>
              </a:ext>
            </a:extLst>
          </p:cNvPr>
          <p:cNvSpPr txBox="1"/>
          <p:nvPr/>
        </p:nvSpPr>
        <p:spPr>
          <a:xfrm>
            <a:off x="11171769" y="3922536"/>
            <a:ext cx="2937129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980"/>
              </a:lnSpc>
              <a:spcBef>
                <a:spcPct val="0"/>
              </a:spcBef>
            </a:pPr>
            <a:r>
              <a:rPr lang="he-IL" dirty="0">
                <a:solidFill>
                  <a:srgbClr val="FFFFFF"/>
                </a:solidFill>
                <a:latin typeface="Segoe UI Semilight" panose="020B0402040204020203" pitchFamily="34" charset="0"/>
                <a:ea typeface="Roboto"/>
                <a:cs typeface="Segoe UI Semilight" panose="020B0402040204020203" pitchFamily="34" charset="0"/>
                <a:sym typeface="Roboto"/>
                <a:rtl/>
              </a:rPr>
              <a:t>מפקד שיטור עירוני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D89E2D6-EE95-4307-33F9-5FE931821C52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9B396748-3635-5C78-82DE-06D913351558}"/>
              </a:ext>
            </a:extLst>
          </p:cNvPr>
          <p:cNvSpPr/>
          <p:nvPr/>
        </p:nvSpPr>
        <p:spPr>
          <a:xfrm>
            <a:off x="89452" y="9624663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27AF0DA-39EA-098A-EBEB-D00A9F71B347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לבן: פינות מעוגלות 60">
            <a:extLst>
              <a:ext uri="{FF2B5EF4-FFF2-40B4-BE49-F238E27FC236}">
                <a16:creationId xmlns:a16="http://schemas.microsoft.com/office/drawing/2014/main" id="{6F2EA41C-5A74-4A4C-B2DF-1B7CD6ADC14E}"/>
              </a:ext>
            </a:extLst>
          </p:cNvPr>
          <p:cNvSpPr/>
          <p:nvPr/>
        </p:nvSpPr>
        <p:spPr>
          <a:xfrm>
            <a:off x="6756456" y="1783363"/>
            <a:ext cx="4688521" cy="3395803"/>
          </a:xfrm>
          <a:prstGeom prst="roundRect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ts val="2458"/>
              </a:lnSpc>
              <a:spcBef>
                <a:spcPts val="600"/>
              </a:spcBef>
            </a:pPr>
            <a:endParaRPr lang="he-IL" sz="2000" b="1" dirty="0">
              <a:solidFill>
                <a:srgbClr val="2D4E77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Calibri (MS) Bold"/>
              <a:rtl/>
            </a:endParaRPr>
          </a:p>
        </p:txBody>
      </p:sp>
      <p:sp>
        <p:nvSpPr>
          <p:cNvPr id="62" name="מלבן: פינות מעוגלות 61">
            <a:extLst>
              <a:ext uri="{FF2B5EF4-FFF2-40B4-BE49-F238E27FC236}">
                <a16:creationId xmlns:a16="http://schemas.microsoft.com/office/drawing/2014/main" id="{4D9ADCB7-511C-4762-AE6C-467373BCB0CB}"/>
              </a:ext>
            </a:extLst>
          </p:cNvPr>
          <p:cNvSpPr/>
          <p:nvPr/>
        </p:nvSpPr>
        <p:spPr>
          <a:xfrm>
            <a:off x="999285" y="1747697"/>
            <a:ext cx="4688521" cy="3395803"/>
          </a:xfrm>
          <a:prstGeom prst="roundRect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ts val="2458"/>
              </a:lnSpc>
              <a:spcBef>
                <a:spcPts val="600"/>
              </a:spcBef>
            </a:pPr>
            <a:endParaRPr lang="he-IL" sz="2000" b="1" dirty="0">
              <a:solidFill>
                <a:srgbClr val="2D4E77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Calibri (MS) Bold"/>
              <a:rtl/>
            </a:endParaRPr>
          </a:p>
        </p:txBody>
      </p:sp>
      <p:sp>
        <p:nvSpPr>
          <p:cNvPr id="60" name="מלבן: פינות מעוגלות 59">
            <a:extLst>
              <a:ext uri="{FF2B5EF4-FFF2-40B4-BE49-F238E27FC236}">
                <a16:creationId xmlns:a16="http://schemas.microsoft.com/office/drawing/2014/main" id="{3E84DF12-C1F8-4666-B487-B3D1EAFC4AF7}"/>
              </a:ext>
            </a:extLst>
          </p:cNvPr>
          <p:cNvSpPr/>
          <p:nvPr/>
        </p:nvSpPr>
        <p:spPr>
          <a:xfrm>
            <a:off x="12513627" y="1776717"/>
            <a:ext cx="4688521" cy="3395803"/>
          </a:xfrm>
          <a:prstGeom prst="roundRect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ts val="2458"/>
              </a:lnSpc>
              <a:spcBef>
                <a:spcPts val="600"/>
              </a:spcBef>
            </a:pPr>
            <a:endParaRPr lang="he-IL" sz="2000" b="1" dirty="0">
              <a:solidFill>
                <a:srgbClr val="2D4E77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Calibri (MS) Bold"/>
              <a:rtl/>
            </a:endParaRPr>
          </a:p>
        </p:txBody>
      </p:sp>
      <p:sp>
        <p:nvSpPr>
          <p:cNvPr id="42" name="מלבן: פינות מעוגלות 41">
            <a:extLst>
              <a:ext uri="{FF2B5EF4-FFF2-40B4-BE49-F238E27FC236}">
                <a16:creationId xmlns:a16="http://schemas.microsoft.com/office/drawing/2014/main" id="{FF3AFFA9-0D28-489E-8FF5-59B4FA7CF4CA}"/>
              </a:ext>
            </a:extLst>
          </p:cNvPr>
          <p:cNvSpPr/>
          <p:nvPr/>
        </p:nvSpPr>
        <p:spPr>
          <a:xfrm>
            <a:off x="12704129" y="1855473"/>
            <a:ext cx="4307521" cy="32111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lnSpc>
                <a:spcPts val="2458"/>
              </a:lnSpc>
              <a:spcBef>
                <a:spcPts val="600"/>
              </a:spcBef>
            </a:pPr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תקציב (עירוני) </a:t>
            </a:r>
          </a:p>
          <a:p>
            <a:pPr lvl="0" algn="ctr">
              <a:lnSpc>
                <a:spcPts val="2458"/>
              </a:lnSpc>
              <a:spcBef>
                <a:spcPts val="600"/>
              </a:spcBef>
            </a:pPr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מחלקת שיטור עירוני לשנת 2024</a:t>
            </a:r>
            <a:endParaRPr lang="en-US" sz="2000" b="1" dirty="0">
              <a:solidFill>
                <a:schemeClr val="tx1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Calibri (MS) Bold"/>
              <a:rtl/>
            </a:endParaRPr>
          </a:p>
          <a:p>
            <a:pPr lvl="0" algn="ctr">
              <a:lnSpc>
                <a:spcPts val="2458"/>
              </a:lnSpc>
              <a:spcBef>
                <a:spcPts val="600"/>
              </a:spcBef>
            </a:pPr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עומד על סך 6,750,000 </a:t>
            </a:r>
            <a:r>
              <a:rPr lang="he-IL" sz="2000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sym typeface="Calibri (MS) Bold"/>
                <a:rtl/>
              </a:rPr>
              <a:t>₪</a:t>
            </a:r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 </a:t>
            </a:r>
          </a:p>
        </p:txBody>
      </p:sp>
      <p:sp>
        <p:nvSpPr>
          <p:cNvPr id="43" name="מלבן: פינות מעוגלות 42">
            <a:extLst>
              <a:ext uri="{FF2B5EF4-FFF2-40B4-BE49-F238E27FC236}">
                <a16:creationId xmlns:a16="http://schemas.microsoft.com/office/drawing/2014/main" id="{917CD08F-D92E-4EF3-96B7-661C8237E981}"/>
              </a:ext>
            </a:extLst>
          </p:cNvPr>
          <p:cNvSpPr/>
          <p:nvPr/>
        </p:nvSpPr>
        <p:spPr>
          <a:xfrm>
            <a:off x="6946957" y="1882623"/>
            <a:ext cx="4307521" cy="31839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תקן כח אדם משטרה: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מפקד יחידה- פקד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19 שוטרים (8 מתוכם בהליכי גיוס)</a:t>
            </a:r>
            <a:endParaRPr lang="he-IL" sz="2000" b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 rtl="1"/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תקן כח אדם עירייה: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מנהל מחלקה 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מזכירה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40 פקחים (10 מתוכם בהליכי גיוס)</a:t>
            </a:r>
          </a:p>
          <a:p>
            <a:pPr algn="ctr" rtl="1"/>
            <a:endParaRPr lang="he-IL" sz="2000" b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 rtl="1"/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סה"כ 61 תקנים </a:t>
            </a:r>
          </a:p>
        </p:txBody>
      </p:sp>
      <p:sp>
        <p:nvSpPr>
          <p:cNvPr id="41" name="מלבן: פינות מעוגלות 40">
            <a:extLst>
              <a:ext uri="{FF2B5EF4-FFF2-40B4-BE49-F238E27FC236}">
                <a16:creationId xmlns:a16="http://schemas.microsoft.com/office/drawing/2014/main" id="{98B3D38D-7C9F-4B03-AF90-935A0E337D6F}"/>
              </a:ext>
            </a:extLst>
          </p:cNvPr>
          <p:cNvSpPr/>
          <p:nvPr/>
        </p:nvSpPr>
        <p:spPr>
          <a:xfrm>
            <a:off x="1189786" y="1869048"/>
            <a:ext cx="4307521" cy="31839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תקן רכבי משטרה: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 רכבים ו2 קטנועים </a:t>
            </a:r>
          </a:p>
          <a:p>
            <a:pPr algn="ctr" rtl="1"/>
            <a:endParaRPr lang="he-IL" sz="2000" b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 rtl="1"/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תקן רכבי עירייה: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4 רכבים</a:t>
            </a:r>
          </a:p>
          <a:p>
            <a:pPr algn="ctr" rtl="1"/>
            <a:endParaRPr lang="he-IL" sz="2000" b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 rtl="1"/>
            <a:r>
              <a:rPr lang="he-IL" sz="2000" b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סה"כ 8 כלי רכב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8A64936-0600-419D-8563-38F3A1162FF2}"/>
              </a:ext>
            </a:extLst>
          </p:cNvPr>
          <p:cNvSpPr txBox="1"/>
          <p:nvPr/>
        </p:nvSpPr>
        <p:spPr>
          <a:xfrm>
            <a:off x="7825547" y="1375216"/>
            <a:ext cx="2550340" cy="32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58"/>
              </a:lnSpc>
              <a:spcBef>
                <a:spcPct val="0"/>
              </a:spcBef>
            </a:pPr>
            <a:r>
              <a:rPr lang="he-IL" sz="2400" b="1" dirty="0">
                <a:solidFill>
                  <a:srgbClr val="365E8E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כח אדם 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DCB7ACE-684C-40F1-BEAC-A0BF8DD4F1E9}"/>
              </a:ext>
            </a:extLst>
          </p:cNvPr>
          <p:cNvSpPr txBox="1"/>
          <p:nvPr/>
        </p:nvSpPr>
        <p:spPr>
          <a:xfrm>
            <a:off x="2068377" y="1375216"/>
            <a:ext cx="255034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8"/>
              </a:lnSpc>
              <a:spcBef>
                <a:spcPct val="0"/>
              </a:spcBef>
            </a:pPr>
            <a:r>
              <a:rPr lang="he-IL" sz="2400" b="1" dirty="0">
                <a:solidFill>
                  <a:srgbClr val="365E8E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 כלי רכב</a:t>
            </a: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EAAD0F79-13C4-4BA1-8223-39A0781C6D2B}"/>
              </a:ext>
            </a:extLst>
          </p:cNvPr>
          <p:cNvSpPr/>
          <p:nvPr/>
        </p:nvSpPr>
        <p:spPr>
          <a:xfrm flipV="1">
            <a:off x="16110117" y="1006302"/>
            <a:ext cx="1188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>
              <a:solidFill>
                <a:srgbClr val="365E8E"/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BBDFF75-1FB6-4B85-AEB0-214E3EF699A2}"/>
              </a:ext>
            </a:extLst>
          </p:cNvPr>
          <p:cNvSpPr/>
          <p:nvPr/>
        </p:nvSpPr>
        <p:spPr>
          <a:xfrm>
            <a:off x="15640877" y="7183"/>
            <a:ext cx="2126480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 rtl="1">
              <a:lnSpc>
                <a:spcPts val="7150"/>
              </a:lnSpc>
              <a:spcBef>
                <a:spcPct val="0"/>
              </a:spcBef>
            </a:pPr>
            <a:r>
              <a:rPr lang="he-IL" sz="4000" b="1" spc="132" dirty="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משאבים</a:t>
            </a:r>
          </a:p>
        </p:txBody>
      </p:sp>
      <p:pic>
        <p:nvPicPr>
          <p:cNvPr id="50" name="תמונה 49">
            <a:extLst>
              <a:ext uri="{FF2B5EF4-FFF2-40B4-BE49-F238E27FC236}">
                <a16:creationId xmlns:a16="http://schemas.microsoft.com/office/drawing/2014/main" id="{B815A830-9124-41BA-B132-A9780EB9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88" y="5998136"/>
            <a:ext cx="3219450" cy="3672001"/>
          </a:xfrm>
          <a:prstGeom prst="rect">
            <a:avLst/>
          </a:prstGeom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BF2B4F7E-63B5-4108-A209-9AB90857B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693" y="5998136"/>
            <a:ext cx="3219450" cy="3672000"/>
          </a:xfrm>
          <a:prstGeom prst="rect">
            <a:avLst/>
          </a:prstGeom>
        </p:spPr>
      </p:pic>
      <p:sp>
        <p:nvSpPr>
          <p:cNvPr id="53" name="מלבן 52">
            <a:extLst>
              <a:ext uri="{FF2B5EF4-FFF2-40B4-BE49-F238E27FC236}">
                <a16:creationId xmlns:a16="http://schemas.microsoft.com/office/drawing/2014/main" id="{96561B33-06AA-4979-AD98-6C9CA36F3C56}"/>
              </a:ext>
            </a:extLst>
          </p:cNvPr>
          <p:cNvSpPr/>
          <p:nvPr/>
        </p:nvSpPr>
        <p:spPr>
          <a:xfrm>
            <a:off x="14295074" y="1329594"/>
            <a:ext cx="1125629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58"/>
              </a:lnSpc>
              <a:spcBef>
                <a:spcPct val="0"/>
              </a:spcBef>
            </a:pPr>
            <a:r>
              <a:rPr lang="he-IL" sz="2400" b="1" dirty="0">
                <a:solidFill>
                  <a:srgbClr val="365E8E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Calibri (MS) Bold"/>
                <a:rtl/>
              </a:rPr>
              <a:t>תקציב </a:t>
            </a:r>
          </a:p>
        </p:txBody>
      </p:sp>
      <p:pic>
        <p:nvPicPr>
          <p:cNvPr id="59" name="תמונה 58">
            <a:extLst>
              <a:ext uri="{FF2B5EF4-FFF2-40B4-BE49-F238E27FC236}">
                <a16:creationId xmlns:a16="http://schemas.microsoft.com/office/drawing/2014/main" id="{B904E025-38C5-4984-9900-978ED6497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9" y="6214667"/>
            <a:ext cx="4444702" cy="3196804"/>
          </a:xfrm>
          <a:prstGeom prst="rect">
            <a:avLst/>
          </a:prstGeom>
        </p:spPr>
      </p:pic>
      <p:pic>
        <p:nvPicPr>
          <p:cNvPr id="64" name="תמונה 63">
            <a:extLst>
              <a:ext uri="{FF2B5EF4-FFF2-40B4-BE49-F238E27FC236}">
                <a16:creationId xmlns:a16="http://schemas.microsoft.com/office/drawing/2014/main" id="{A249C618-676A-4E95-BAC1-4C0CC250D2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/>
          <a:stretch/>
        </p:blipFill>
        <p:spPr>
          <a:xfrm>
            <a:off x="13419998" y="6446431"/>
            <a:ext cx="4185873" cy="293237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9DFAD737-E020-41DC-4D48-070F7F8B9C43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3BA9BC2-450A-A1D9-28D4-13EC06451D44}"/>
              </a:ext>
            </a:extLst>
          </p:cNvPr>
          <p:cNvSpPr/>
          <p:nvPr/>
        </p:nvSpPr>
        <p:spPr>
          <a:xfrm>
            <a:off x="89452" y="9624663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CE6A93F-0F6D-09B1-AD19-158290A1F855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9422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9">
            <a:extLst>
              <a:ext uri="{FF2B5EF4-FFF2-40B4-BE49-F238E27FC236}">
                <a16:creationId xmlns:a16="http://schemas.microsoft.com/office/drawing/2014/main" id="{6D75F1D9-8A2F-4F1D-9DCA-1A342022A8F8}"/>
              </a:ext>
            </a:extLst>
          </p:cNvPr>
          <p:cNvSpPr txBox="1"/>
          <p:nvPr/>
        </p:nvSpPr>
        <p:spPr>
          <a:xfrm>
            <a:off x="2384704" y="2150147"/>
            <a:ext cx="303350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בטיחות בנהיגה</a:t>
            </a:r>
          </a:p>
        </p:txBody>
      </p:sp>
      <p:sp>
        <p:nvSpPr>
          <p:cNvPr id="36" name="TextBox 43">
            <a:extLst>
              <a:ext uri="{FF2B5EF4-FFF2-40B4-BE49-F238E27FC236}">
                <a16:creationId xmlns:a16="http://schemas.microsoft.com/office/drawing/2014/main" id="{0171EDA4-6ECC-456C-8BC1-A41B8F9DFFEF}"/>
              </a:ext>
            </a:extLst>
          </p:cNvPr>
          <p:cNvSpPr txBox="1"/>
          <p:nvPr/>
        </p:nvSpPr>
        <p:spPr>
          <a:xfrm>
            <a:off x="11481193" y="70602"/>
            <a:ext cx="6180410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League Spartan"/>
              </a:rPr>
              <a:t>הדרכות והכשרות פקחים  </a:t>
            </a: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3AA60435-29A5-45C0-A2ED-4FD9556543B9}"/>
              </a:ext>
            </a:extLst>
          </p:cNvPr>
          <p:cNvSpPr/>
          <p:nvPr/>
        </p:nvSpPr>
        <p:spPr>
          <a:xfrm>
            <a:off x="9223144" y="5581177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אימון ירי</a:t>
            </a:r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FE64CD76-2057-4723-A52D-603B24209C8D}"/>
              </a:ext>
            </a:extLst>
          </p:cNvPr>
          <p:cNvSpPr/>
          <p:nvPr/>
        </p:nvSpPr>
        <p:spPr>
          <a:xfrm>
            <a:off x="4595005" y="5497823"/>
            <a:ext cx="2844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הדרכת עזרה ראשונה </a:t>
            </a:r>
          </a:p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וטיפול </a:t>
            </a:r>
            <a:r>
              <a:rPr lang="he-IL" sz="2000" b="1" dirty="0" err="1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באר"ן</a:t>
            </a:r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Helios"/>
              <a:rtl/>
            </a:endParaRPr>
          </a:p>
          <a:p>
            <a:pPr algn="ctr"/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Helios"/>
              <a:rtl/>
            </a:endParaRPr>
          </a:p>
        </p:txBody>
      </p:sp>
      <p:sp>
        <p:nvSpPr>
          <p:cNvPr id="39" name="מלבן 38">
            <a:extLst>
              <a:ext uri="{FF2B5EF4-FFF2-40B4-BE49-F238E27FC236}">
                <a16:creationId xmlns:a16="http://schemas.microsoft.com/office/drawing/2014/main" id="{1F178031-7A62-46CF-8E91-970B2495515A}"/>
              </a:ext>
            </a:extLst>
          </p:cNvPr>
          <p:cNvSpPr/>
          <p:nvPr/>
        </p:nvSpPr>
        <p:spPr>
          <a:xfrm>
            <a:off x="6684069" y="2109360"/>
            <a:ext cx="2844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אכיפת אופניים חשמליים</a:t>
            </a:r>
          </a:p>
          <a:p>
            <a:pPr algn="ctr"/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Helios"/>
              <a:rtl/>
            </a:endParaRPr>
          </a:p>
        </p:txBody>
      </p:sp>
      <p:sp>
        <p:nvSpPr>
          <p:cNvPr id="40" name="מלבן 39">
            <a:extLst>
              <a:ext uri="{FF2B5EF4-FFF2-40B4-BE49-F238E27FC236}">
                <a16:creationId xmlns:a16="http://schemas.microsoft.com/office/drawing/2014/main" id="{0E8F5C42-A99C-4D06-9EA7-A833DF270DF7}"/>
              </a:ext>
            </a:extLst>
          </p:cNvPr>
          <p:cNvSpPr/>
          <p:nvPr/>
        </p:nvSpPr>
        <p:spPr>
          <a:xfrm>
            <a:off x="349663" y="5432446"/>
            <a:ext cx="2663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שימוש בתרסיס פלפל</a:t>
            </a:r>
          </a:p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 ומצלמות גוף </a:t>
            </a:r>
          </a:p>
          <a:p>
            <a:pPr algn="ctr"/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Helios"/>
              <a:rtl/>
            </a:endParaRP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B7524EFE-FAAE-4EAC-916C-56982B58CCE4}"/>
              </a:ext>
            </a:extLst>
          </p:cNvPr>
          <p:cNvSpPr/>
          <p:nvPr/>
        </p:nvSpPr>
        <p:spPr>
          <a:xfrm>
            <a:off x="13666491" y="5529942"/>
            <a:ext cx="1749184" cy="413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פקח מסייע</a:t>
            </a: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id="{348E4B7F-97F4-407F-A018-0D5299B1C20C}"/>
              </a:ext>
            </a:extLst>
          </p:cNvPr>
          <p:cNvSpPr/>
          <p:nvPr/>
        </p:nvSpPr>
        <p:spPr>
          <a:xfrm>
            <a:off x="15832509" y="2137673"/>
            <a:ext cx="13516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פקח עירוני</a:t>
            </a:r>
          </a:p>
        </p:txBody>
      </p:sp>
      <p:sp>
        <p:nvSpPr>
          <p:cNvPr id="43" name="מלבן 42">
            <a:extLst>
              <a:ext uri="{FF2B5EF4-FFF2-40B4-BE49-F238E27FC236}">
                <a16:creationId xmlns:a16="http://schemas.microsoft.com/office/drawing/2014/main" id="{C1F0E9AF-C6C5-47D6-82EA-30744DCF58F4}"/>
              </a:ext>
            </a:extLst>
          </p:cNvPr>
          <p:cNvSpPr/>
          <p:nvPr/>
        </p:nvSpPr>
        <p:spPr>
          <a:xfrm>
            <a:off x="11192715" y="1870562"/>
            <a:ext cx="2263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אימון שנתי משותף </a:t>
            </a:r>
          </a:p>
          <a:p>
            <a:pPr algn="ctr"/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Helios"/>
                <a:rtl/>
              </a:rPr>
              <a:t>שוטרים ופקחים</a:t>
            </a:r>
          </a:p>
        </p:txBody>
      </p:sp>
      <p:sp>
        <p:nvSpPr>
          <p:cNvPr id="44" name="AutoShape 31">
            <a:extLst>
              <a:ext uri="{FF2B5EF4-FFF2-40B4-BE49-F238E27FC236}">
                <a16:creationId xmlns:a16="http://schemas.microsoft.com/office/drawing/2014/main" id="{762DBDC3-726B-4C39-9D81-E7F115EE6598}"/>
              </a:ext>
            </a:extLst>
          </p:cNvPr>
          <p:cNvSpPr/>
          <p:nvPr/>
        </p:nvSpPr>
        <p:spPr>
          <a:xfrm>
            <a:off x="12434903" y="1099667"/>
            <a:ext cx="4788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1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5" name="תמונה 44">
            <a:extLst>
              <a:ext uri="{FF2B5EF4-FFF2-40B4-BE49-F238E27FC236}">
                <a16:creationId xmlns:a16="http://schemas.microsoft.com/office/drawing/2014/main" id="{315A2A7C-5F4A-42A1-BF19-0DE1DA7D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476" y="6396342"/>
            <a:ext cx="4483697" cy="2742224"/>
          </a:xfrm>
          <a:prstGeom prst="rect">
            <a:avLst/>
          </a:prstGeom>
          <a:effectLst>
            <a:softEdge rad="0"/>
          </a:effectLst>
        </p:spPr>
      </p:pic>
      <p:sp>
        <p:nvSpPr>
          <p:cNvPr id="97" name="Freeform 2">
            <a:extLst>
              <a:ext uri="{FF2B5EF4-FFF2-40B4-BE49-F238E27FC236}">
                <a16:creationId xmlns:a16="http://schemas.microsoft.com/office/drawing/2014/main" id="{AEED6F24-7938-42CC-8FE8-0904277C51F9}"/>
              </a:ext>
            </a:extLst>
          </p:cNvPr>
          <p:cNvSpPr/>
          <p:nvPr/>
        </p:nvSpPr>
        <p:spPr>
          <a:xfrm>
            <a:off x="2766345" y="2699475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0"/>
                </a:moveTo>
                <a:lnTo>
                  <a:pt x="2266312" y="0"/>
                </a:lnTo>
                <a:lnTo>
                  <a:pt x="2266312" y="2152997"/>
                </a:lnTo>
                <a:lnTo>
                  <a:pt x="0" y="2152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98" name="Freeform 3">
            <a:extLst>
              <a:ext uri="{FF2B5EF4-FFF2-40B4-BE49-F238E27FC236}">
                <a16:creationId xmlns:a16="http://schemas.microsoft.com/office/drawing/2014/main" id="{59C86CBA-A7E5-4809-BF4B-80D99BE372EA}"/>
              </a:ext>
            </a:extLst>
          </p:cNvPr>
          <p:cNvSpPr/>
          <p:nvPr/>
        </p:nvSpPr>
        <p:spPr>
          <a:xfrm flipV="1">
            <a:off x="4885515" y="3279449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2152996"/>
                </a:moveTo>
                <a:lnTo>
                  <a:pt x="2266313" y="2152996"/>
                </a:lnTo>
                <a:lnTo>
                  <a:pt x="2266313" y="0"/>
                </a:lnTo>
                <a:lnTo>
                  <a:pt x="0" y="0"/>
                </a:lnTo>
                <a:lnTo>
                  <a:pt x="0" y="21529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99" name="Freeform 4">
            <a:extLst>
              <a:ext uri="{FF2B5EF4-FFF2-40B4-BE49-F238E27FC236}">
                <a16:creationId xmlns:a16="http://schemas.microsoft.com/office/drawing/2014/main" id="{F524D5BE-50EE-40D5-833B-55A55A3BD075}"/>
              </a:ext>
            </a:extLst>
          </p:cNvPr>
          <p:cNvSpPr/>
          <p:nvPr/>
        </p:nvSpPr>
        <p:spPr>
          <a:xfrm>
            <a:off x="6977316" y="2699475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0"/>
                </a:moveTo>
                <a:lnTo>
                  <a:pt x="2266312" y="0"/>
                </a:lnTo>
                <a:lnTo>
                  <a:pt x="2266312" y="2152997"/>
                </a:lnTo>
                <a:lnTo>
                  <a:pt x="0" y="2152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00" name="Freeform 5">
            <a:extLst>
              <a:ext uri="{FF2B5EF4-FFF2-40B4-BE49-F238E27FC236}">
                <a16:creationId xmlns:a16="http://schemas.microsoft.com/office/drawing/2014/main" id="{0CB21FF3-AEA3-49D6-A022-6601B34C6158}"/>
              </a:ext>
            </a:extLst>
          </p:cNvPr>
          <p:cNvSpPr/>
          <p:nvPr/>
        </p:nvSpPr>
        <p:spPr>
          <a:xfrm flipV="1">
            <a:off x="9135261" y="3279449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2152996"/>
                </a:moveTo>
                <a:lnTo>
                  <a:pt x="2266312" y="2152996"/>
                </a:lnTo>
                <a:lnTo>
                  <a:pt x="2266312" y="0"/>
                </a:lnTo>
                <a:lnTo>
                  <a:pt x="0" y="0"/>
                </a:lnTo>
                <a:lnTo>
                  <a:pt x="0" y="21529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01" name="Freeform 6">
            <a:extLst>
              <a:ext uri="{FF2B5EF4-FFF2-40B4-BE49-F238E27FC236}">
                <a16:creationId xmlns:a16="http://schemas.microsoft.com/office/drawing/2014/main" id="{86356C03-68A3-4A38-B3FF-305BAEE54465}"/>
              </a:ext>
            </a:extLst>
          </p:cNvPr>
          <p:cNvSpPr/>
          <p:nvPr/>
        </p:nvSpPr>
        <p:spPr>
          <a:xfrm>
            <a:off x="11188287" y="2699475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0"/>
                </a:moveTo>
                <a:lnTo>
                  <a:pt x="2266312" y="0"/>
                </a:lnTo>
                <a:lnTo>
                  <a:pt x="2266312" y="2152997"/>
                </a:lnTo>
                <a:lnTo>
                  <a:pt x="0" y="2152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02" name="Freeform 7">
            <a:extLst>
              <a:ext uri="{FF2B5EF4-FFF2-40B4-BE49-F238E27FC236}">
                <a16:creationId xmlns:a16="http://schemas.microsoft.com/office/drawing/2014/main" id="{02F5A741-5A07-4C7F-9929-678A01805EAC}"/>
              </a:ext>
            </a:extLst>
          </p:cNvPr>
          <p:cNvSpPr/>
          <p:nvPr/>
        </p:nvSpPr>
        <p:spPr>
          <a:xfrm flipV="1">
            <a:off x="13373643" y="3279449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2152996"/>
                </a:moveTo>
                <a:lnTo>
                  <a:pt x="2266312" y="2152996"/>
                </a:lnTo>
                <a:lnTo>
                  <a:pt x="2266312" y="0"/>
                </a:lnTo>
                <a:lnTo>
                  <a:pt x="0" y="0"/>
                </a:lnTo>
                <a:lnTo>
                  <a:pt x="0" y="21529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03" name="Freeform 8">
            <a:extLst>
              <a:ext uri="{FF2B5EF4-FFF2-40B4-BE49-F238E27FC236}">
                <a16:creationId xmlns:a16="http://schemas.microsoft.com/office/drawing/2014/main" id="{2B55386B-6BAB-46D3-97C3-24875C27B830}"/>
              </a:ext>
            </a:extLst>
          </p:cNvPr>
          <p:cNvSpPr/>
          <p:nvPr/>
        </p:nvSpPr>
        <p:spPr>
          <a:xfrm>
            <a:off x="15465912" y="2699475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0"/>
                </a:moveTo>
                <a:lnTo>
                  <a:pt x="2266312" y="0"/>
                </a:lnTo>
                <a:lnTo>
                  <a:pt x="2266312" y="2152997"/>
                </a:lnTo>
                <a:lnTo>
                  <a:pt x="0" y="2152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04" name="Freeform 9">
            <a:extLst>
              <a:ext uri="{FF2B5EF4-FFF2-40B4-BE49-F238E27FC236}">
                <a16:creationId xmlns:a16="http://schemas.microsoft.com/office/drawing/2014/main" id="{A3A2F67B-1B24-450C-9457-ECD42221ACE4}"/>
              </a:ext>
            </a:extLst>
          </p:cNvPr>
          <p:cNvSpPr/>
          <p:nvPr/>
        </p:nvSpPr>
        <p:spPr>
          <a:xfrm flipV="1">
            <a:off x="605917" y="3279449"/>
            <a:ext cx="2266312" cy="2152997"/>
          </a:xfrm>
          <a:custGeom>
            <a:avLst/>
            <a:gdLst/>
            <a:ahLst/>
            <a:cxnLst/>
            <a:rect l="l" t="t" r="r" b="b"/>
            <a:pathLst>
              <a:path w="2266312" h="2152997">
                <a:moveTo>
                  <a:pt x="0" y="2152996"/>
                </a:moveTo>
                <a:lnTo>
                  <a:pt x="2266313" y="2152996"/>
                </a:lnTo>
                <a:lnTo>
                  <a:pt x="2266313" y="0"/>
                </a:lnTo>
                <a:lnTo>
                  <a:pt x="0" y="0"/>
                </a:lnTo>
                <a:lnTo>
                  <a:pt x="0" y="215299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grpSp>
        <p:nvGrpSpPr>
          <p:cNvPr id="105" name="Group 10">
            <a:extLst>
              <a:ext uri="{FF2B5EF4-FFF2-40B4-BE49-F238E27FC236}">
                <a16:creationId xmlns:a16="http://schemas.microsoft.com/office/drawing/2014/main" id="{EC1ED2FC-C9A0-49DB-AFA0-92CBC8569F5C}"/>
              </a:ext>
            </a:extLst>
          </p:cNvPr>
          <p:cNvGrpSpPr/>
          <p:nvPr/>
        </p:nvGrpSpPr>
        <p:grpSpPr>
          <a:xfrm>
            <a:off x="847487" y="3671442"/>
            <a:ext cx="1783173" cy="1783173"/>
            <a:chOff x="0" y="0"/>
            <a:chExt cx="812800" cy="812800"/>
          </a:xfrm>
        </p:grpSpPr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5BB9DAB5-CD90-4B3E-8F0E-526D3F360E1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F4858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07" name="TextBox 12">
              <a:extLst>
                <a:ext uri="{FF2B5EF4-FFF2-40B4-BE49-F238E27FC236}">
                  <a16:creationId xmlns:a16="http://schemas.microsoft.com/office/drawing/2014/main" id="{419A1937-0FCF-4A5C-B4DC-F82CF993CFC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9" name="Group 14">
            <a:extLst>
              <a:ext uri="{FF2B5EF4-FFF2-40B4-BE49-F238E27FC236}">
                <a16:creationId xmlns:a16="http://schemas.microsoft.com/office/drawing/2014/main" id="{440029B4-713C-4619-ACC6-40004649A3DA}"/>
              </a:ext>
            </a:extLst>
          </p:cNvPr>
          <p:cNvGrpSpPr/>
          <p:nvPr/>
        </p:nvGrpSpPr>
        <p:grpSpPr>
          <a:xfrm>
            <a:off x="3032216" y="2647541"/>
            <a:ext cx="1783173" cy="1783173"/>
            <a:chOff x="0" y="0"/>
            <a:chExt cx="812800" cy="812800"/>
          </a:xfrm>
        </p:grpSpPr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226C6524-B25A-4A3B-A83D-451029E371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A8EA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1" name="TextBox 16">
              <a:extLst>
                <a:ext uri="{FF2B5EF4-FFF2-40B4-BE49-F238E27FC236}">
                  <a16:creationId xmlns:a16="http://schemas.microsoft.com/office/drawing/2014/main" id="{1FD3C4A8-39A1-4689-BFC2-E4D2A1B78D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2" name="Freeform 17">
            <a:extLst>
              <a:ext uri="{FF2B5EF4-FFF2-40B4-BE49-F238E27FC236}">
                <a16:creationId xmlns:a16="http://schemas.microsoft.com/office/drawing/2014/main" id="{26C79C75-BBD8-4403-9F45-ABC8F04B9595}"/>
              </a:ext>
            </a:extLst>
          </p:cNvPr>
          <p:cNvSpPr/>
          <p:nvPr/>
        </p:nvSpPr>
        <p:spPr>
          <a:xfrm>
            <a:off x="3627224" y="3093609"/>
            <a:ext cx="723276" cy="777716"/>
          </a:xfrm>
          <a:custGeom>
            <a:avLst/>
            <a:gdLst/>
            <a:ahLst/>
            <a:cxnLst/>
            <a:rect l="l" t="t" r="r" b="b"/>
            <a:pathLst>
              <a:path w="723276" h="777716">
                <a:moveTo>
                  <a:pt x="0" y="0"/>
                </a:moveTo>
                <a:lnTo>
                  <a:pt x="723276" y="0"/>
                </a:lnTo>
                <a:lnTo>
                  <a:pt x="723276" y="777717"/>
                </a:lnTo>
                <a:lnTo>
                  <a:pt x="0" y="777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113" name="Group 18">
            <a:extLst>
              <a:ext uri="{FF2B5EF4-FFF2-40B4-BE49-F238E27FC236}">
                <a16:creationId xmlns:a16="http://schemas.microsoft.com/office/drawing/2014/main" id="{0924B638-D17C-429D-A73D-77D5FD80A9A1}"/>
              </a:ext>
            </a:extLst>
          </p:cNvPr>
          <p:cNvGrpSpPr/>
          <p:nvPr/>
        </p:nvGrpSpPr>
        <p:grpSpPr>
          <a:xfrm>
            <a:off x="5113400" y="3671442"/>
            <a:ext cx="1783173" cy="1783173"/>
            <a:chOff x="0" y="0"/>
            <a:chExt cx="812800" cy="812800"/>
          </a:xfrm>
        </p:grpSpPr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0BA230CE-200D-4B51-88F2-29B57A0116E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F4858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5" name="TextBox 20">
              <a:extLst>
                <a:ext uri="{FF2B5EF4-FFF2-40B4-BE49-F238E27FC236}">
                  <a16:creationId xmlns:a16="http://schemas.microsoft.com/office/drawing/2014/main" id="{220241CD-3ABF-460B-82F6-7F3922B6E50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6" name="Freeform 21">
            <a:extLst>
              <a:ext uri="{FF2B5EF4-FFF2-40B4-BE49-F238E27FC236}">
                <a16:creationId xmlns:a16="http://schemas.microsoft.com/office/drawing/2014/main" id="{908FB565-4492-45DC-A6C8-2906BA3DD4A6}"/>
              </a:ext>
            </a:extLst>
          </p:cNvPr>
          <p:cNvSpPr/>
          <p:nvPr/>
        </p:nvSpPr>
        <p:spPr>
          <a:xfrm>
            <a:off x="5576654" y="4176518"/>
            <a:ext cx="908990" cy="772347"/>
          </a:xfrm>
          <a:custGeom>
            <a:avLst/>
            <a:gdLst/>
            <a:ahLst/>
            <a:cxnLst/>
            <a:rect l="l" t="t" r="r" b="b"/>
            <a:pathLst>
              <a:path w="933945" h="771672">
                <a:moveTo>
                  <a:pt x="0" y="0"/>
                </a:moveTo>
                <a:lnTo>
                  <a:pt x="933945" y="0"/>
                </a:lnTo>
                <a:lnTo>
                  <a:pt x="933945" y="771671"/>
                </a:lnTo>
                <a:lnTo>
                  <a:pt x="0" y="771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grpSp>
        <p:nvGrpSpPr>
          <p:cNvPr id="117" name="Group 22">
            <a:extLst>
              <a:ext uri="{FF2B5EF4-FFF2-40B4-BE49-F238E27FC236}">
                <a16:creationId xmlns:a16="http://schemas.microsoft.com/office/drawing/2014/main" id="{48D9D8BF-86AE-445A-A354-3817FED2AD19}"/>
              </a:ext>
            </a:extLst>
          </p:cNvPr>
          <p:cNvGrpSpPr/>
          <p:nvPr/>
        </p:nvGrpSpPr>
        <p:grpSpPr>
          <a:xfrm>
            <a:off x="13626958" y="3671442"/>
            <a:ext cx="1783173" cy="1783173"/>
            <a:chOff x="0" y="0"/>
            <a:chExt cx="812800" cy="812800"/>
          </a:xfrm>
        </p:grpSpPr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id="{960E8EA2-EAB4-4FC3-82E3-C75C13AC196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F4858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9" name="TextBox 24">
              <a:extLst>
                <a:ext uri="{FF2B5EF4-FFF2-40B4-BE49-F238E27FC236}">
                  <a16:creationId xmlns:a16="http://schemas.microsoft.com/office/drawing/2014/main" id="{4D552BC9-3D58-43DC-BAB0-E864C4AF1DF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0" name="Freeform 25">
            <a:extLst>
              <a:ext uri="{FF2B5EF4-FFF2-40B4-BE49-F238E27FC236}">
                <a16:creationId xmlns:a16="http://schemas.microsoft.com/office/drawing/2014/main" id="{A38E619B-E48C-4890-989F-01C4E954B0DA}"/>
              </a:ext>
            </a:extLst>
          </p:cNvPr>
          <p:cNvSpPr/>
          <p:nvPr/>
        </p:nvSpPr>
        <p:spPr>
          <a:xfrm>
            <a:off x="14169542" y="4115404"/>
            <a:ext cx="698004" cy="832196"/>
          </a:xfrm>
          <a:custGeom>
            <a:avLst/>
            <a:gdLst/>
            <a:ahLst/>
            <a:cxnLst/>
            <a:rect l="l" t="t" r="r" b="b"/>
            <a:pathLst>
              <a:path w="698004" h="832196">
                <a:moveTo>
                  <a:pt x="0" y="0"/>
                </a:moveTo>
                <a:lnTo>
                  <a:pt x="698004" y="0"/>
                </a:lnTo>
                <a:lnTo>
                  <a:pt x="698004" y="832196"/>
                </a:lnTo>
                <a:lnTo>
                  <a:pt x="0" y="832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grpSp>
        <p:nvGrpSpPr>
          <p:cNvPr id="121" name="Group 26">
            <a:extLst>
              <a:ext uri="{FF2B5EF4-FFF2-40B4-BE49-F238E27FC236}">
                <a16:creationId xmlns:a16="http://schemas.microsoft.com/office/drawing/2014/main" id="{4E23E2B6-C726-4022-9D48-7C89C4D43ACC}"/>
              </a:ext>
            </a:extLst>
          </p:cNvPr>
          <p:cNvGrpSpPr/>
          <p:nvPr/>
        </p:nvGrpSpPr>
        <p:grpSpPr>
          <a:xfrm>
            <a:off x="9398358" y="3179401"/>
            <a:ext cx="3356395" cy="2341382"/>
            <a:chOff x="-793301" y="19050"/>
            <a:chExt cx="1529901" cy="1067241"/>
          </a:xfrm>
        </p:grpSpPr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id="{22F9B3AC-6C70-49CF-A0AE-DF1CE33B491C}"/>
                </a:ext>
              </a:extLst>
            </p:cNvPr>
            <p:cNvSpPr/>
            <p:nvPr/>
          </p:nvSpPr>
          <p:spPr>
            <a:xfrm>
              <a:off x="-793301" y="27349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F4858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3" name="TextBox 28">
              <a:extLst>
                <a:ext uri="{FF2B5EF4-FFF2-40B4-BE49-F238E27FC236}">
                  <a16:creationId xmlns:a16="http://schemas.microsoft.com/office/drawing/2014/main" id="{62A3D355-DB5B-404A-9798-A926DA0AEA3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5" name="Group 30">
            <a:extLst>
              <a:ext uri="{FF2B5EF4-FFF2-40B4-BE49-F238E27FC236}">
                <a16:creationId xmlns:a16="http://schemas.microsoft.com/office/drawing/2014/main" id="{B21BEDD2-5507-4AF0-9EF5-717C6BABB5E6}"/>
              </a:ext>
            </a:extLst>
          </p:cNvPr>
          <p:cNvGrpSpPr/>
          <p:nvPr/>
        </p:nvGrpSpPr>
        <p:grpSpPr>
          <a:xfrm>
            <a:off x="15684124" y="2661527"/>
            <a:ext cx="1783173" cy="1783173"/>
            <a:chOff x="0" y="0"/>
            <a:chExt cx="812800" cy="812800"/>
          </a:xfrm>
        </p:grpSpPr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id="{0B421E0D-C3FB-46C5-9390-3F701540A5F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A8EA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7" name="TextBox 32">
              <a:extLst>
                <a:ext uri="{FF2B5EF4-FFF2-40B4-BE49-F238E27FC236}">
                  <a16:creationId xmlns:a16="http://schemas.microsoft.com/office/drawing/2014/main" id="{3464A194-FD57-46C3-8214-C494DFC41F7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9" name="Group 34">
            <a:extLst>
              <a:ext uri="{FF2B5EF4-FFF2-40B4-BE49-F238E27FC236}">
                <a16:creationId xmlns:a16="http://schemas.microsoft.com/office/drawing/2014/main" id="{A57D1E76-C6E2-4B19-8AA8-4997131CCC74}"/>
              </a:ext>
            </a:extLst>
          </p:cNvPr>
          <p:cNvGrpSpPr/>
          <p:nvPr/>
        </p:nvGrpSpPr>
        <p:grpSpPr>
          <a:xfrm>
            <a:off x="7228028" y="2647541"/>
            <a:ext cx="1783173" cy="1783173"/>
            <a:chOff x="0" y="0"/>
            <a:chExt cx="812800" cy="812800"/>
          </a:xfrm>
        </p:grpSpPr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0CE264CE-B459-415F-AD73-F70671C9F2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A8EA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31" name="TextBox 36">
              <a:extLst>
                <a:ext uri="{FF2B5EF4-FFF2-40B4-BE49-F238E27FC236}">
                  <a16:creationId xmlns:a16="http://schemas.microsoft.com/office/drawing/2014/main" id="{9DD887E4-D2BE-43C5-94A1-DC58281365B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2" name="Group 37">
            <a:extLst>
              <a:ext uri="{FF2B5EF4-FFF2-40B4-BE49-F238E27FC236}">
                <a16:creationId xmlns:a16="http://schemas.microsoft.com/office/drawing/2014/main" id="{267B6B1D-1AEE-4E9E-AE8B-8C84E5E0C2AE}"/>
              </a:ext>
            </a:extLst>
          </p:cNvPr>
          <p:cNvGrpSpPr/>
          <p:nvPr/>
        </p:nvGrpSpPr>
        <p:grpSpPr>
          <a:xfrm>
            <a:off x="11382149" y="2632514"/>
            <a:ext cx="1783173" cy="1783173"/>
            <a:chOff x="30331" y="-21034"/>
            <a:chExt cx="812800" cy="812800"/>
          </a:xfrm>
        </p:grpSpPr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E29D1213-3B46-411D-9070-A28141F7963D}"/>
                </a:ext>
              </a:extLst>
            </p:cNvPr>
            <p:cNvSpPr/>
            <p:nvPr/>
          </p:nvSpPr>
          <p:spPr>
            <a:xfrm>
              <a:off x="30331" y="-21034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A8EAF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34" name="TextBox 39">
              <a:extLst>
                <a:ext uri="{FF2B5EF4-FFF2-40B4-BE49-F238E27FC236}">
                  <a16:creationId xmlns:a16="http://schemas.microsoft.com/office/drawing/2014/main" id="{C96EF06D-D9BC-4ACF-8399-38CE7F11AAC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5" name="Freeform 40">
            <a:extLst>
              <a:ext uri="{FF2B5EF4-FFF2-40B4-BE49-F238E27FC236}">
                <a16:creationId xmlns:a16="http://schemas.microsoft.com/office/drawing/2014/main" id="{B865A972-BDD5-43F9-9B01-303F0DB73168}"/>
              </a:ext>
            </a:extLst>
          </p:cNvPr>
          <p:cNvSpPr/>
          <p:nvPr/>
        </p:nvSpPr>
        <p:spPr>
          <a:xfrm rot="-950073">
            <a:off x="1158973" y="4086983"/>
            <a:ext cx="541477" cy="710133"/>
          </a:xfrm>
          <a:custGeom>
            <a:avLst/>
            <a:gdLst/>
            <a:ahLst/>
            <a:cxnLst/>
            <a:rect l="l" t="t" r="r" b="b"/>
            <a:pathLst>
              <a:path w="541477" h="710133">
                <a:moveTo>
                  <a:pt x="0" y="0"/>
                </a:moveTo>
                <a:lnTo>
                  <a:pt x="541477" y="0"/>
                </a:lnTo>
                <a:lnTo>
                  <a:pt x="541477" y="710134"/>
                </a:lnTo>
                <a:lnTo>
                  <a:pt x="0" y="710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36" name="Freeform 41">
            <a:extLst>
              <a:ext uri="{FF2B5EF4-FFF2-40B4-BE49-F238E27FC236}">
                <a16:creationId xmlns:a16="http://schemas.microsoft.com/office/drawing/2014/main" id="{B5A32EBE-280C-4C9F-9B3A-A11F061F7622}"/>
              </a:ext>
            </a:extLst>
          </p:cNvPr>
          <p:cNvSpPr/>
          <p:nvPr/>
        </p:nvSpPr>
        <p:spPr>
          <a:xfrm rot="815337">
            <a:off x="1769657" y="4272084"/>
            <a:ext cx="462909" cy="832196"/>
          </a:xfrm>
          <a:custGeom>
            <a:avLst/>
            <a:gdLst/>
            <a:ahLst/>
            <a:cxnLst/>
            <a:rect l="l" t="t" r="r" b="b"/>
            <a:pathLst>
              <a:path w="462909" h="832196">
                <a:moveTo>
                  <a:pt x="0" y="0"/>
                </a:moveTo>
                <a:lnTo>
                  <a:pt x="462909" y="0"/>
                </a:lnTo>
                <a:lnTo>
                  <a:pt x="462909" y="832196"/>
                </a:lnTo>
                <a:lnTo>
                  <a:pt x="0" y="832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37" name="Freeform 42">
            <a:extLst>
              <a:ext uri="{FF2B5EF4-FFF2-40B4-BE49-F238E27FC236}">
                <a16:creationId xmlns:a16="http://schemas.microsoft.com/office/drawing/2014/main" id="{C30BB031-D21C-4164-B4FF-897202AFE1A9}"/>
              </a:ext>
            </a:extLst>
          </p:cNvPr>
          <p:cNvSpPr/>
          <p:nvPr/>
        </p:nvSpPr>
        <p:spPr>
          <a:xfrm>
            <a:off x="11802177" y="3154938"/>
            <a:ext cx="958044" cy="768378"/>
          </a:xfrm>
          <a:custGeom>
            <a:avLst/>
            <a:gdLst/>
            <a:ahLst/>
            <a:cxnLst/>
            <a:rect l="l" t="t" r="r" b="b"/>
            <a:pathLst>
              <a:path w="1198015" h="1187532">
                <a:moveTo>
                  <a:pt x="0" y="0"/>
                </a:moveTo>
                <a:lnTo>
                  <a:pt x="1198015" y="0"/>
                </a:lnTo>
                <a:lnTo>
                  <a:pt x="1198015" y="1187533"/>
                </a:lnTo>
                <a:lnTo>
                  <a:pt x="0" y="11875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138" name="Freeform 43">
            <a:extLst>
              <a:ext uri="{FF2B5EF4-FFF2-40B4-BE49-F238E27FC236}">
                <a16:creationId xmlns:a16="http://schemas.microsoft.com/office/drawing/2014/main" id="{8C1033BF-4F63-4A5E-8C5B-DE628AFC8893}"/>
              </a:ext>
            </a:extLst>
          </p:cNvPr>
          <p:cNvSpPr/>
          <p:nvPr/>
        </p:nvSpPr>
        <p:spPr>
          <a:xfrm>
            <a:off x="7619875" y="3279449"/>
            <a:ext cx="962261" cy="590588"/>
          </a:xfrm>
          <a:custGeom>
            <a:avLst/>
            <a:gdLst/>
            <a:ahLst/>
            <a:cxnLst/>
            <a:rect l="l" t="t" r="r" b="b"/>
            <a:pathLst>
              <a:path w="962261" h="590588">
                <a:moveTo>
                  <a:pt x="0" y="0"/>
                </a:moveTo>
                <a:lnTo>
                  <a:pt x="962261" y="0"/>
                </a:lnTo>
                <a:lnTo>
                  <a:pt x="962261" y="590587"/>
                </a:lnTo>
                <a:lnTo>
                  <a:pt x="0" y="5905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147" name="תמונה 146">
            <a:extLst>
              <a:ext uri="{FF2B5EF4-FFF2-40B4-BE49-F238E27FC236}">
                <a16:creationId xmlns:a16="http://schemas.microsoft.com/office/drawing/2014/main" id="{2885BE7B-03F1-43A4-80EF-B58CC69865F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23968" r="11666" b="7037"/>
          <a:stretch/>
        </p:blipFill>
        <p:spPr>
          <a:xfrm>
            <a:off x="9670154" y="6385318"/>
            <a:ext cx="3855390" cy="2742224"/>
          </a:xfrm>
          <a:prstGeom prst="rect">
            <a:avLst/>
          </a:prstGeom>
        </p:spPr>
      </p:pic>
      <p:pic>
        <p:nvPicPr>
          <p:cNvPr id="149" name="תמונה 148">
            <a:extLst>
              <a:ext uri="{FF2B5EF4-FFF2-40B4-BE49-F238E27FC236}">
                <a16:creationId xmlns:a16="http://schemas.microsoft.com/office/drawing/2014/main" id="{93EC3ACE-3325-4711-BA9F-412401F22C4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130" y="6377660"/>
            <a:ext cx="3855391" cy="2710550"/>
          </a:xfrm>
          <a:prstGeom prst="rect">
            <a:avLst/>
          </a:prstGeom>
        </p:spPr>
      </p:pic>
      <p:pic>
        <p:nvPicPr>
          <p:cNvPr id="60" name="תמונה 59">
            <a:extLst>
              <a:ext uri="{FF2B5EF4-FFF2-40B4-BE49-F238E27FC236}">
                <a16:creationId xmlns:a16="http://schemas.microsoft.com/office/drawing/2014/main" id="{D2917C97-D5F8-4722-A71B-EB4DD7516F8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9" y="6396342"/>
            <a:ext cx="4189626" cy="2742224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A2C78757-BD6D-338E-2226-1EA75649F4DE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048EE82-34AF-0C14-8865-E56D46B79754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4DE1FC4-979D-FDF9-BC97-8079C759D251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4AC6EA2D-88CC-B8B3-A129-610126B9F77E}"/>
              </a:ext>
            </a:extLst>
          </p:cNvPr>
          <p:cNvSpPr/>
          <p:nvPr/>
        </p:nvSpPr>
        <p:spPr>
          <a:xfrm>
            <a:off x="16343526" y="2963900"/>
            <a:ext cx="511084" cy="1135742"/>
          </a:xfrm>
          <a:custGeom>
            <a:avLst/>
            <a:gdLst/>
            <a:ahLst/>
            <a:cxnLst/>
            <a:rect l="l" t="t" r="r" b="b"/>
            <a:pathLst>
              <a:path w="511084" h="1135742">
                <a:moveTo>
                  <a:pt x="0" y="0"/>
                </a:moveTo>
                <a:lnTo>
                  <a:pt x="511084" y="0"/>
                </a:lnTo>
                <a:lnTo>
                  <a:pt x="511084" y="1135741"/>
                </a:lnTo>
                <a:lnTo>
                  <a:pt x="0" y="113574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e-IL"/>
          </a:p>
        </p:txBody>
      </p:sp>
      <p:sp>
        <p:nvSpPr>
          <p:cNvPr id="108" name="Freeform 13">
            <a:extLst>
              <a:ext uri="{FF2B5EF4-FFF2-40B4-BE49-F238E27FC236}">
                <a16:creationId xmlns:a16="http://schemas.microsoft.com/office/drawing/2014/main" id="{4A980A65-6720-4FDD-BF7D-A280FA972474}"/>
              </a:ext>
            </a:extLst>
          </p:cNvPr>
          <p:cNvSpPr/>
          <p:nvPr/>
        </p:nvSpPr>
        <p:spPr>
          <a:xfrm>
            <a:off x="10002385" y="4136896"/>
            <a:ext cx="585113" cy="883745"/>
          </a:xfrm>
          <a:custGeom>
            <a:avLst/>
            <a:gdLst/>
            <a:ahLst/>
            <a:cxnLst/>
            <a:rect l="l" t="t" r="r" b="b"/>
            <a:pathLst>
              <a:path w="585113" h="883745">
                <a:moveTo>
                  <a:pt x="0" y="0"/>
                </a:moveTo>
                <a:lnTo>
                  <a:pt x="585113" y="0"/>
                </a:lnTo>
                <a:lnTo>
                  <a:pt x="585113" y="883745"/>
                </a:lnTo>
                <a:lnTo>
                  <a:pt x="0" y="88374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7126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49072" y="124062"/>
            <a:ext cx="4752455" cy="9010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League Spartan"/>
              </a:rPr>
              <a:t>סמכויות פקח מסייע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3639800" y="1181100"/>
            <a:ext cx="3771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1B3BAF9-0773-4450-9BDC-BD2929DFBAF4}"/>
              </a:ext>
            </a:extLst>
          </p:cNvPr>
          <p:cNvSpPr txBox="1"/>
          <p:nvPr/>
        </p:nvSpPr>
        <p:spPr>
          <a:xfrm>
            <a:off x="944364" y="1337123"/>
            <a:ext cx="17343632" cy="7831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4310" lvl="1" algn="r" rtl="1">
              <a:lnSpc>
                <a:spcPct val="150000"/>
              </a:lnSpc>
            </a:pPr>
            <a:endParaRPr lang="he-IL" sz="2000" b="1" spc="36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Aileron Regular"/>
              <a:rtl/>
            </a:endParaRPr>
          </a:p>
          <a:p>
            <a:pPr marL="194310" lvl="1" algn="r" rtl="1">
              <a:lnSpc>
                <a:spcPct val="150000"/>
              </a:lnSpc>
            </a:pPr>
            <a:r>
              <a:rPr lang="he-IL" sz="2800" b="1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התנאים להפעלת סמכות פקח מסייע:</a:t>
            </a:r>
          </a:p>
          <a:p>
            <a:pPr marL="65151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הפקח פועל בנוכחות שוטר או בהתאם להנחיות מפקד תחנת המשטרה שבשטח אחריותה הוא פועל או מי מטעמו, כפי שיינתנו מעת לעת.</a:t>
            </a:r>
          </a:p>
          <a:p>
            <a:pPr marL="65151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יש בידי הפקח תעודת פקח מסייע שאותה יציג לפי דרישה.</a:t>
            </a:r>
          </a:p>
          <a:p>
            <a:pPr marL="65151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הפקח בתחום שיפוטה של הרשות המקומית ובמקום שקבע מפקד המחוז במשטרת ישראל : גנים ציבוריים, אזורי מסחר, חופי רחצה, חניונים, אירועים תחת השמיים ואזורי בילוי.</a:t>
            </a:r>
          </a:p>
          <a:p>
            <a:pPr marL="194310" lvl="1" algn="r" rtl="1">
              <a:lnSpc>
                <a:spcPct val="150000"/>
              </a:lnSpc>
            </a:pPr>
            <a:endParaRPr lang="he-IL" sz="2400" b="1" spc="36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Aileron Regular"/>
              <a:rtl/>
            </a:endParaRPr>
          </a:p>
          <a:p>
            <a:pPr marL="194310" lvl="1" algn="r" rtl="1">
              <a:lnSpc>
                <a:spcPct val="150000"/>
              </a:lnSpc>
            </a:pPr>
            <a:r>
              <a:rPr lang="he-IL" sz="2800" b="1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סמכויות נוספות של הפקח מסייע:</a:t>
            </a:r>
          </a:p>
          <a:p>
            <a:pPr marL="194310" lvl="1" algn="r" rtl="1">
              <a:lnSpc>
                <a:spcPct val="150000"/>
              </a:lnSpc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כאשר הפקח המסייע נוכח בעת ביצוע מעשה אלימות ו/ או כאשר אדם אחר קורא לעזרה ומצביע על אדם אחר המאיים או עומד לבצע מעשה אלימות באפשרותו-</a:t>
            </a:r>
          </a:p>
          <a:p>
            <a:pPr marL="65151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לדרוש מאותו אדם למסור לו את שמו ומענו ולהציג בפניו תעודת זהות או תעודה רשמית אחרת המזהה אותו.</a:t>
            </a:r>
          </a:p>
          <a:p>
            <a:pPr marL="65151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לערוך חיפוש על גופו של האדם אם יש לו סביר שהאדם נושא עמו שלא כדין נשק או עומד לעשות שימוש שלא כדין בנשק. בהימצא חפץ שכזה באפשרותו להחרימו.</a:t>
            </a:r>
          </a:p>
          <a:p>
            <a:pPr marL="65151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200" spc="36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Aileron Regular"/>
                <a:rtl/>
              </a:rPr>
              <a:t>לעכב את האדם עד לבואו של שוטר. הוא רשאי להשתמש בכוח סביר, אם סירב האדם להיעתר לבקשת העיכוב, ויש חשש שיימלט או שזהותו אינה ידועה.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22FB6384-A476-B787-2028-254DD6B7CF85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00B346FE-9110-86E4-52E6-E311D739D93F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52B9D5C-14EB-3A35-B602-CED1B35E0872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9531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51853" y="270523"/>
            <a:ext cx="6288709" cy="9010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League Spartan"/>
              </a:rPr>
              <a:t>הקמת משרדי שיטור עירוני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2877800" y="1333500"/>
            <a:ext cx="4500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C55827A-F1FC-4104-87A2-4A1205B1761D}"/>
              </a:ext>
            </a:extLst>
          </p:cNvPr>
          <p:cNvSpPr/>
          <p:nvPr/>
        </p:nvSpPr>
        <p:spPr>
          <a:xfrm>
            <a:off x="533400" y="1654105"/>
            <a:ext cx="17406777" cy="477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Bef>
                <a:spcPts val="1200"/>
              </a:spcBef>
            </a:pPr>
            <a:r>
              <a:rPr lang="he-IL" sz="215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כחלק מהמאמץ העירוני לחיזוק תחושת הביטחון ושמירה על הסדר במרחב הציבורי בעיר באר שבע, נחנך לאחרונה מבנה חדשני ומתקדם עבור השיטור העירוני. </a:t>
            </a:r>
          </a:p>
          <a:p>
            <a:pPr algn="r" rtl="1">
              <a:lnSpc>
                <a:spcPct val="150000"/>
              </a:lnSpc>
              <a:spcBef>
                <a:spcPts val="1200"/>
              </a:spcBef>
            </a:pPr>
            <a:r>
              <a:rPr lang="he-IL" sz="215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המבנה הוקם בלב פארק נחל באר שבע, המשתרע על שטח של 5,300 דונם, ומהווה אטרקציה תיירותית וקהילתית המשלבת פנאי ותרבות.</a:t>
            </a:r>
            <a:endParaRPr lang="en-US" sz="215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r" rtl="1">
              <a:lnSpc>
                <a:spcPct val="150000"/>
              </a:lnSpc>
              <a:spcBef>
                <a:spcPts val="1200"/>
              </a:spcBef>
            </a:pPr>
            <a:r>
              <a:rPr lang="he-IL" sz="215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המבנה החדש הוקם בעלות של כ- 5 מיליון ₪, ומצויד בין היתר בתשתיות טכנולוגיות מתקדמות, חדר תדריכים מאובזר ומותאם ובקרוב יוקם בו גם מרכז שליטה מתקדם שיאפשר בקרה ומעקב בזמן אמת ויסייע בשיפור המענה לאירועים בשטח.</a:t>
            </a:r>
            <a:endParaRPr lang="en-US" sz="215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r" rtl="1">
              <a:lnSpc>
                <a:spcPct val="150000"/>
              </a:lnSpc>
              <a:spcBef>
                <a:spcPts val="1200"/>
              </a:spcBef>
            </a:pPr>
            <a:r>
              <a:rPr lang="he-IL" sz="215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במבנה קיימים מתקנים נוספים המותאמים לצרכים המיוחדים של מערך האכיפה העירוני המורכב משוטרים ופקחים שעובדים יחד למען תושבי העיר,</a:t>
            </a:r>
            <a:endParaRPr lang="en-US" sz="215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r" rtl="1">
              <a:lnSpc>
                <a:spcPct val="150000"/>
              </a:lnSpc>
              <a:spcBef>
                <a:spcPts val="1200"/>
              </a:spcBef>
            </a:pPr>
            <a:r>
              <a:rPr lang="he-IL" sz="215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ופועלים למיגור ולהפחתה משמעותית של אירועי אלימות והתנהגות אנטי חברתית.  </a:t>
            </a:r>
            <a:endParaRPr lang="en-US" sz="215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r" rtl="1">
              <a:lnSpc>
                <a:spcPct val="150000"/>
              </a:lnSpc>
              <a:spcBef>
                <a:spcPts val="1200"/>
              </a:spcBef>
            </a:pPr>
            <a:r>
              <a:rPr lang="en-US" sz="215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 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98A58211-6176-4CB7-9EDF-3833908DB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35377"/>
          <a:stretch/>
        </p:blipFill>
        <p:spPr>
          <a:xfrm>
            <a:off x="711663" y="6126199"/>
            <a:ext cx="4753472" cy="302821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13A8CC86-3638-4FEA-BFD9-2AA9EC4906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35377"/>
          <a:stretch/>
        </p:blipFill>
        <p:spPr>
          <a:xfrm>
            <a:off x="6477000" y="6146370"/>
            <a:ext cx="4753472" cy="3028216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9A474C0B-4319-43A7-A874-B014FB36E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r="9005" b="10360"/>
          <a:stretch/>
        </p:blipFill>
        <p:spPr>
          <a:xfrm>
            <a:off x="12242337" y="6126198"/>
            <a:ext cx="4597863" cy="304838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82E2AFB-2E01-133E-C8D8-90E7CD018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15352"/>
            <a:ext cx="963251" cy="920576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17DC3C16-814C-CA14-FF63-F89DF67511D7}"/>
              </a:ext>
            </a:extLst>
          </p:cNvPr>
          <p:cNvSpPr/>
          <p:nvPr/>
        </p:nvSpPr>
        <p:spPr>
          <a:xfrm>
            <a:off x="89452" y="9624663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5684145-B0C9-D680-CEF9-DA6D08585AC6}"/>
              </a:ext>
            </a:extLst>
          </p:cNvPr>
          <p:cNvSpPr/>
          <p:nvPr/>
        </p:nvSpPr>
        <p:spPr>
          <a:xfrm>
            <a:off x="1268051" y="270523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8192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תמונה 123">
            <a:extLst>
              <a:ext uri="{FF2B5EF4-FFF2-40B4-BE49-F238E27FC236}">
                <a16:creationId xmlns:a16="http://schemas.microsoft.com/office/drawing/2014/main" id="{968AAA1C-F368-4D61-AAF0-3BAA4DFF6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1276130"/>
            <a:ext cx="9703838" cy="8697492"/>
          </a:xfrm>
          <a:prstGeom prst="rect">
            <a:avLst/>
          </a:prstGeom>
        </p:spPr>
      </p:pic>
      <p:sp>
        <p:nvSpPr>
          <p:cNvPr id="36" name="AutoShape 52">
            <a:extLst>
              <a:ext uri="{FF2B5EF4-FFF2-40B4-BE49-F238E27FC236}">
                <a16:creationId xmlns:a16="http://schemas.microsoft.com/office/drawing/2014/main" id="{0E32483A-162C-43A8-8F5D-F6976D682BB3}"/>
              </a:ext>
            </a:extLst>
          </p:cNvPr>
          <p:cNvSpPr/>
          <p:nvPr/>
        </p:nvSpPr>
        <p:spPr>
          <a:xfrm>
            <a:off x="11644509" y="886036"/>
            <a:ext cx="5882507" cy="332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 defTabSz="1371600" rtl="1"/>
            <a:endParaRPr lang="he-IL" sz="1400" b="1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כותרת 1">
            <a:extLst>
              <a:ext uri="{FF2B5EF4-FFF2-40B4-BE49-F238E27FC236}">
                <a16:creationId xmlns:a16="http://schemas.microsoft.com/office/drawing/2014/main" id="{7E34EAA1-2305-441F-BE64-BB564504E8FB}"/>
              </a:ext>
            </a:extLst>
          </p:cNvPr>
          <p:cNvSpPr txBox="1">
            <a:spLocks/>
          </p:cNvSpPr>
          <p:nvPr/>
        </p:nvSpPr>
        <p:spPr>
          <a:xfrm>
            <a:off x="8518559" y="-153061"/>
            <a:ext cx="9647513" cy="8777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sz="3200" dirty="0"/>
              <a:t>פריסת נקודות שיטור ופיקוח קהילתי בשכונות העיר</a:t>
            </a:r>
          </a:p>
        </p:txBody>
      </p:sp>
      <p:sp>
        <p:nvSpPr>
          <p:cNvPr id="91" name="מלבן 90">
            <a:extLst>
              <a:ext uri="{FF2B5EF4-FFF2-40B4-BE49-F238E27FC236}">
                <a16:creationId xmlns:a16="http://schemas.microsoft.com/office/drawing/2014/main" id="{90099768-B2D8-4582-9ED3-AD58F2557872}"/>
              </a:ext>
            </a:extLst>
          </p:cNvPr>
          <p:cNvSpPr/>
          <p:nvPr/>
        </p:nvSpPr>
        <p:spPr>
          <a:xfrm>
            <a:off x="12371074" y="1365461"/>
            <a:ext cx="4358886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 rtl="1" fontAlgn="ctr"/>
            <a:r>
              <a:rPr lang="he-IL" sz="2801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אזורי פעילות נקודות השיטור</a:t>
            </a:r>
          </a:p>
        </p:txBody>
      </p:sp>
      <p:sp>
        <p:nvSpPr>
          <p:cNvPr id="93" name="אליפסה 92">
            <a:extLst>
              <a:ext uri="{FF2B5EF4-FFF2-40B4-BE49-F238E27FC236}">
                <a16:creationId xmlns:a16="http://schemas.microsoft.com/office/drawing/2014/main" id="{BC727B6C-6751-44CB-B02F-30754389D2C8}"/>
              </a:ext>
            </a:extLst>
          </p:cNvPr>
          <p:cNvSpPr/>
          <p:nvPr/>
        </p:nvSpPr>
        <p:spPr>
          <a:xfrm>
            <a:off x="17428645" y="2037655"/>
            <a:ext cx="504794" cy="467804"/>
          </a:xfrm>
          <a:prstGeom prst="ellipse">
            <a:avLst/>
          </a:prstGeom>
          <a:solidFill>
            <a:srgbClr val="E849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he-IL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94" name="אליפסה 93">
            <a:extLst>
              <a:ext uri="{FF2B5EF4-FFF2-40B4-BE49-F238E27FC236}">
                <a16:creationId xmlns:a16="http://schemas.microsoft.com/office/drawing/2014/main" id="{BC621C30-417D-4687-A0F7-C8128CDD3B11}"/>
              </a:ext>
            </a:extLst>
          </p:cNvPr>
          <p:cNvSpPr/>
          <p:nvPr/>
        </p:nvSpPr>
        <p:spPr>
          <a:xfrm>
            <a:off x="17472016" y="8006230"/>
            <a:ext cx="504794" cy="467804"/>
          </a:xfrm>
          <a:prstGeom prst="ellipse">
            <a:avLst/>
          </a:prstGeom>
          <a:solidFill>
            <a:srgbClr val="4C15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he-IL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sp>
        <p:nvSpPr>
          <p:cNvPr id="95" name="אליפסה 94">
            <a:extLst>
              <a:ext uri="{FF2B5EF4-FFF2-40B4-BE49-F238E27FC236}">
                <a16:creationId xmlns:a16="http://schemas.microsoft.com/office/drawing/2014/main" id="{EF4C450A-7B8D-4BA5-9612-7C6722A9D57C}"/>
              </a:ext>
            </a:extLst>
          </p:cNvPr>
          <p:cNvSpPr/>
          <p:nvPr/>
        </p:nvSpPr>
        <p:spPr>
          <a:xfrm>
            <a:off x="17448619" y="3852571"/>
            <a:ext cx="504794" cy="467804"/>
          </a:xfrm>
          <a:prstGeom prst="ellipse">
            <a:avLst/>
          </a:prstGeom>
          <a:solidFill>
            <a:srgbClr val="B930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en-US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he-IL" sz="1601" b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6" name="אליפסה 95">
            <a:extLst>
              <a:ext uri="{FF2B5EF4-FFF2-40B4-BE49-F238E27FC236}">
                <a16:creationId xmlns:a16="http://schemas.microsoft.com/office/drawing/2014/main" id="{557ECA21-DC41-498E-B33E-80E7E935FAB2}"/>
              </a:ext>
            </a:extLst>
          </p:cNvPr>
          <p:cNvSpPr/>
          <p:nvPr/>
        </p:nvSpPr>
        <p:spPr>
          <a:xfrm>
            <a:off x="17445809" y="4700194"/>
            <a:ext cx="504794" cy="467804"/>
          </a:xfrm>
          <a:prstGeom prst="ellipse">
            <a:avLst/>
          </a:prstGeom>
          <a:solidFill>
            <a:srgbClr val="FD63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en-US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endParaRPr lang="he-IL" sz="1601" b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7" name="אליפסה 96">
            <a:extLst>
              <a:ext uri="{FF2B5EF4-FFF2-40B4-BE49-F238E27FC236}">
                <a16:creationId xmlns:a16="http://schemas.microsoft.com/office/drawing/2014/main" id="{50D0E05C-85C2-4522-A88C-7EE6BC5FBE74}"/>
              </a:ext>
            </a:extLst>
          </p:cNvPr>
          <p:cNvSpPr/>
          <p:nvPr/>
        </p:nvSpPr>
        <p:spPr>
          <a:xfrm>
            <a:off x="17472016" y="8780671"/>
            <a:ext cx="504794" cy="467804"/>
          </a:xfrm>
          <a:prstGeom prst="ellipse">
            <a:avLst/>
          </a:prstGeom>
          <a:solidFill>
            <a:srgbClr val="01A8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he-IL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sp>
        <p:nvSpPr>
          <p:cNvPr id="98" name="אליפסה 97">
            <a:extLst>
              <a:ext uri="{FF2B5EF4-FFF2-40B4-BE49-F238E27FC236}">
                <a16:creationId xmlns:a16="http://schemas.microsoft.com/office/drawing/2014/main" id="{926B59B9-D122-4AB1-8AC3-DFD571F6169D}"/>
              </a:ext>
            </a:extLst>
          </p:cNvPr>
          <p:cNvSpPr/>
          <p:nvPr/>
        </p:nvSpPr>
        <p:spPr>
          <a:xfrm>
            <a:off x="17445809" y="5484868"/>
            <a:ext cx="504794" cy="467804"/>
          </a:xfrm>
          <a:prstGeom prst="ellipse">
            <a:avLst/>
          </a:prstGeom>
          <a:solidFill>
            <a:srgbClr val="FFCF0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en-US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endParaRPr lang="he-IL" sz="1601" b="1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9" name="אליפסה 98">
            <a:extLst>
              <a:ext uri="{FF2B5EF4-FFF2-40B4-BE49-F238E27FC236}">
                <a16:creationId xmlns:a16="http://schemas.microsoft.com/office/drawing/2014/main" id="{2F9CEC0A-222D-4FD5-9244-A4D5932A67BF}"/>
              </a:ext>
            </a:extLst>
          </p:cNvPr>
          <p:cNvSpPr/>
          <p:nvPr/>
        </p:nvSpPr>
        <p:spPr>
          <a:xfrm>
            <a:off x="17445809" y="6289867"/>
            <a:ext cx="504794" cy="467804"/>
          </a:xfrm>
          <a:prstGeom prst="ellipse">
            <a:avLst/>
          </a:prstGeom>
          <a:solidFill>
            <a:srgbClr val="FCB0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he-IL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sp>
        <p:nvSpPr>
          <p:cNvPr id="100" name="אליפסה 99">
            <a:extLst>
              <a:ext uri="{FF2B5EF4-FFF2-40B4-BE49-F238E27FC236}">
                <a16:creationId xmlns:a16="http://schemas.microsoft.com/office/drawing/2014/main" id="{7CAA627F-F0B2-46B3-934A-B7596CD88764}"/>
              </a:ext>
            </a:extLst>
          </p:cNvPr>
          <p:cNvSpPr/>
          <p:nvPr/>
        </p:nvSpPr>
        <p:spPr>
          <a:xfrm>
            <a:off x="17472016" y="7166006"/>
            <a:ext cx="504794" cy="467804"/>
          </a:xfrm>
          <a:prstGeom prst="ellipse">
            <a:avLst/>
          </a:prstGeom>
          <a:solidFill>
            <a:srgbClr val="3E9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he-IL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101" name="מלבן 100">
            <a:extLst>
              <a:ext uri="{FF2B5EF4-FFF2-40B4-BE49-F238E27FC236}">
                <a16:creationId xmlns:a16="http://schemas.microsoft.com/office/drawing/2014/main" id="{A666B260-2930-4F6B-94D3-66DADE7FF7EA}"/>
              </a:ext>
            </a:extLst>
          </p:cNvPr>
          <p:cNvSpPr/>
          <p:nvPr/>
        </p:nvSpPr>
        <p:spPr>
          <a:xfrm>
            <a:off x="9987710" y="2010612"/>
            <a:ext cx="7369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 fontAlgn="ctr"/>
            <a:r>
              <a:rPr lang="he-IL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שכונת רמות, פארק המשחקים וגב-ים</a:t>
            </a:r>
          </a:p>
        </p:txBody>
      </p:sp>
      <p:sp>
        <p:nvSpPr>
          <p:cNvPr id="102" name="מלבן 101">
            <a:extLst>
              <a:ext uri="{FF2B5EF4-FFF2-40B4-BE49-F238E27FC236}">
                <a16:creationId xmlns:a16="http://schemas.microsoft.com/office/drawing/2014/main" id="{31E6390E-6406-49DA-882E-1A4F49590C75}"/>
              </a:ext>
            </a:extLst>
          </p:cNvPr>
          <p:cNvSpPr/>
          <p:nvPr/>
        </p:nvSpPr>
        <p:spPr>
          <a:xfrm>
            <a:off x="9937648" y="7141398"/>
            <a:ext cx="7460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 fontAlgn="ctr"/>
            <a:r>
              <a:rPr lang="he-IL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שכונה ד', ו' הישנה ופארק המכתש</a:t>
            </a:r>
          </a:p>
          <a:p>
            <a:pPr algn="r" defTabSz="1371600" rtl="1" fontAlgn="ctr"/>
            <a:endParaRPr lang="he-IL" sz="20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3" name="מלבן 102">
            <a:extLst>
              <a:ext uri="{FF2B5EF4-FFF2-40B4-BE49-F238E27FC236}">
                <a16:creationId xmlns:a16="http://schemas.microsoft.com/office/drawing/2014/main" id="{CA2B8693-5B47-4C74-92DE-F121ACEAE000}"/>
              </a:ext>
            </a:extLst>
          </p:cNvPr>
          <p:cNvSpPr/>
          <p:nvPr/>
        </p:nvSpPr>
        <p:spPr>
          <a:xfrm>
            <a:off x="10539826" y="8780671"/>
            <a:ext cx="6876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 fontAlgn="ctr"/>
            <a:r>
              <a:rPr lang="he-IL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שכונת סיגליות, כלניות, נחל עשן, נאות לון, מדבריום, קאנטרי, פארק הילדים ומרכז </a:t>
            </a:r>
            <a:r>
              <a:rPr lang="he-IL" sz="20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לונדע</a:t>
            </a:r>
            <a:r>
              <a:rPr lang="he-IL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למדע</a:t>
            </a:r>
          </a:p>
          <a:p>
            <a:pPr algn="r" defTabSz="1371600" rtl="1" fontAlgn="ctr"/>
            <a:endParaRPr lang="he-IL" sz="20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5" name="מלבן 104">
            <a:extLst>
              <a:ext uri="{FF2B5EF4-FFF2-40B4-BE49-F238E27FC236}">
                <a16:creationId xmlns:a16="http://schemas.microsoft.com/office/drawing/2014/main" id="{3BEC8BEE-87D7-408F-8858-1F9EE210E289}"/>
              </a:ext>
            </a:extLst>
          </p:cNvPr>
          <p:cNvSpPr/>
          <p:nvPr/>
        </p:nvSpPr>
        <p:spPr>
          <a:xfrm>
            <a:off x="10426348" y="6247367"/>
            <a:ext cx="6971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/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שכונה י"א,  ו החדשה, קריה חרדית, שכ' ב' עד יהודה הלוי, שכ' ה', ופארק יעלים</a:t>
            </a:r>
          </a:p>
        </p:txBody>
      </p:sp>
      <p:sp>
        <p:nvSpPr>
          <p:cNvPr id="106" name="מלבן 105">
            <a:extLst>
              <a:ext uri="{FF2B5EF4-FFF2-40B4-BE49-F238E27FC236}">
                <a16:creationId xmlns:a16="http://schemas.microsoft.com/office/drawing/2014/main" id="{767F49A3-DEFF-4192-A092-610D3F1D04C1}"/>
              </a:ext>
            </a:extLst>
          </p:cNvPr>
          <p:cNvSpPr/>
          <p:nvPr/>
        </p:nvSpPr>
        <p:spPr>
          <a:xfrm>
            <a:off x="10035169" y="3852272"/>
            <a:ext cx="7315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/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שכונת נווה זאב, נווה נוי, נחל בקע, נאות הדרים, </a:t>
            </a:r>
            <a:r>
              <a:rPr lang="he-IL" sz="2000" b="1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פלחי"ם</a:t>
            </a:r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שכ' ט' ופארק האגדות</a:t>
            </a:r>
          </a:p>
        </p:txBody>
      </p:sp>
      <p:sp>
        <p:nvSpPr>
          <p:cNvPr id="107" name="מלבן 106">
            <a:extLst>
              <a:ext uri="{FF2B5EF4-FFF2-40B4-BE49-F238E27FC236}">
                <a16:creationId xmlns:a16="http://schemas.microsoft.com/office/drawing/2014/main" id="{9D2A7241-513B-4901-AF0E-EE199C8AB130}"/>
              </a:ext>
            </a:extLst>
          </p:cNvPr>
          <p:cNvSpPr/>
          <p:nvPr/>
        </p:nvSpPr>
        <p:spPr>
          <a:xfrm>
            <a:off x="11230660" y="4743390"/>
            <a:ext cx="6167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/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עיר העתיקה, מרכז מסחרי מול 7 ושכ' דרום ונאות אילן</a:t>
            </a:r>
          </a:p>
        </p:txBody>
      </p:sp>
      <p:sp>
        <p:nvSpPr>
          <p:cNvPr id="109" name="מלבן 108">
            <a:extLst>
              <a:ext uri="{FF2B5EF4-FFF2-40B4-BE49-F238E27FC236}">
                <a16:creationId xmlns:a16="http://schemas.microsoft.com/office/drawing/2014/main" id="{E638BDF4-A532-4745-89F4-853097B18C5A}"/>
              </a:ext>
            </a:extLst>
          </p:cNvPr>
          <p:cNvSpPr/>
          <p:nvPr/>
        </p:nvSpPr>
        <p:spPr>
          <a:xfrm>
            <a:off x="13947423" y="8083541"/>
            <a:ext cx="34268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/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פארק הנחל ושכונת הפארק</a:t>
            </a:r>
          </a:p>
        </p:txBody>
      </p:sp>
      <p:sp>
        <p:nvSpPr>
          <p:cNvPr id="110" name="מלבן 109">
            <a:extLst>
              <a:ext uri="{FF2B5EF4-FFF2-40B4-BE49-F238E27FC236}">
                <a16:creationId xmlns:a16="http://schemas.microsoft.com/office/drawing/2014/main" id="{158F039D-828B-4EC0-87AD-37120F024978}"/>
              </a:ext>
            </a:extLst>
          </p:cNvPr>
          <p:cNvSpPr/>
          <p:nvPr/>
        </p:nvSpPr>
        <p:spPr>
          <a:xfrm>
            <a:off x="14961613" y="5537100"/>
            <a:ext cx="2436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/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שוק עירוני</a:t>
            </a:r>
          </a:p>
        </p:txBody>
      </p:sp>
      <p:sp>
        <p:nvSpPr>
          <p:cNvPr id="125" name="תיבת טקסט 1">
            <a:extLst>
              <a:ext uri="{FF2B5EF4-FFF2-40B4-BE49-F238E27FC236}">
                <a16:creationId xmlns:a16="http://schemas.microsoft.com/office/drawing/2014/main" id="{CA3C3748-7C9B-4C14-B429-5DF696877909}"/>
              </a:ext>
            </a:extLst>
          </p:cNvPr>
          <p:cNvSpPr txBox="1"/>
          <p:nvPr/>
        </p:nvSpPr>
        <p:spPr>
          <a:xfrm>
            <a:off x="7015843" y="2926759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שכונת רמות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28" name="תיבת טקסט 1">
            <a:extLst>
              <a:ext uri="{FF2B5EF4-FFF2-40B4-BE49-F238E27FC236}">
                <a16:creationId xmlns:a16="http://schemas.microsoft.com/office/drawing/2014/main" id="{9BC10F20-812B-4001-9154-BFC9D2D1A9B2}"/>
              </a:ext>
            </a:extLst>
          </p:cNvPr>
          <p:cNvSpPr txBox="1"/>
          <p:nvPr/>
        </p:nvSpPr>
        <p:spPr>
          <a:xfrm>
            <a:off x="4972321" y="3796096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שכונה ד'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1" name="תיבת טקסט 1">
            <a:extLst>
              <a:ext uri="{FF2B5EF4-FFF2-40B4-BE49-F238E27FC236}">
                <a16:creationId xmlns:a16="http://schemas.microsoft.com/office/drawing/2014/main" id="{069FE632-23F7-4ADB-AA4C-9ABD962481D9}"/>
              </a:ext>
            </a:extLst>
          </p:cNvPr>
          <p:cNvSpPr txBox="1"/>
          <p:nvPr/>
        </p:nvSpPr>
        <p:spPr>
          <a:xfrm>
            <a:off x="1216953" y="4245656"/>
            <a:ext cx="1553349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נחל עשן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5" name="תיבת טקסט 1">
            <a:extLst>
              <a:ext uri="{FF2B5EF4-FFF2-40B4-BE49-F238E27FC236}">
                <a16:creationId xmlns:a16="http://schemas.microsoft.com/office/drawing/2014/main" id="{D35DF2CE-4076-4411-8281-8EE0CCC67AFA}"/>
              </a:ext>
            </a:extLst>
          </p:cNvPr>
          <p:cNvSpPr txBox="1"/>
          <p:nvPr/>
        </p:nvSpPr>
        <p:spPr>
          <a:xfrm>
            <a:off x="3246448" y="4934095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שכונת יא'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8" name="תיבת טקסט 1">
            <a:extLst>
              <a:ext uri="{FF2B5EF4-FFF2-40B4-BE49-F238E27FC236}">
                <a16:creationId xmlns:a16="http://schemas.microsoft.com/office/drawing/2014/main" id="{0AF7ECFC-BC1A-46C0-A5A7-4763D00EBCDF}"/>
              </a:ext>
            </a:extLst>
          </p:cNvPr>
          <p:cNvSpPr txBox="1"/>
          <p:nvPr/>
        </p:nvSpPr>
        <p:spPr>
          <a:xfrm>
            <a:off x="2092556" y="8164487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נווה זאב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1" name="תיבת טקסט 1">
            <a:extLst>
              <a:ext uri="{FF2B5EF4-FFF2-40B4-BE49-F238E27FC236}">
                <a16:creationId xmlns:a16="http://schemas.microsoft.com/office/drawing/2014/main" id="{F831CCCC-124C-457E-9F12-9080FF950E9C}"/>
              </a:ext>
            </a:extLst>
          </p:cNvPr>
          <p:cNvSpPr txBox="1"/>
          <p:nvPr/>
        </p:nvSpPr>
        <p:spPr>
          <a:xfrm>
            <a:off x="3665528" y="7431439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העיר העתיקה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3" name="תיבת טקסט 1">
            <a:extLst>
              <a:ext uri="{FF2B5EF4-FFF2-40B4-BE49-F238E27FC236}">
                <a16:creationId xmlns:a16="http://schemas.microsoft.com/office/drawing/2014/main" id="{BBF0A7B0-5818-403C-9AC5-647328027E6D}"/>
              </a:ext>
            </a:extLst>
          </p:cNvPr>
          <p:cNvSpPr txBox="1"/>
          <p:nvPr/>
        </p:nvSpPr>
        <p:spPr>
          <a:xfrm>
            <a:off x="5132242" y="7198205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שוק עירוני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5" name="תיבת טקסט 1">
            <a:extLst>
              <a:ext uri="{FF2B5EF4-FFF2-40B4-BE49-F238E27FC236}">
                <a16:creationId xmlns:a16="http://schemas.microsoft.com/office/drawing/2014/main" id="{E7A88475-EC27-4DAB-958A-6C386E39DE7E}"/>
              </a:ext>
            </a:extLst>
          </p:cNvPr>
          <p:cNvSpPr txBox="1"/>
          <p:nvPr/>
        </p:nvSpPr>
        <p:spPr>
          <a:xfrm>
            <a:off x="7554551" y="7996367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פארק נחל באר שבע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8" name="תיבת טקסט 1">
            <a:extLst>
              <a:ext uri="{FF2B5EF4-FFF2-40B4-BE49-F238E27FC236}">
                <a16:creationId xmlns:a16="http://schemas.microsoft.com/office/drawing/2014/main" id="{BF7D5680-B3D6-49D7-A83B-24ECC7A30BE4}"/>
              </a:ext>
            </a:extLst>
          </p:cNvPr>
          <p:cNvSpPr txBox="1"/>
          <p:nvPr/>
        </p:nvSpPr>
        <p:spPr>
          <a:xfrm>
            <a:off x="6063119" y="5605742"/>
            <a:ext cx="1861757" cy="8712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>
              <a:lnSpc>
                <a:spcPct val="107000"/>
              </a:lnSpc>
              <a:spcAft>
                <a:spcPts val="600"/>
              </a:spcAft>
            </a:pP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נקודת שיטור ופיקוח </a:t>
            </a:r>
            <a:b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r>
              <a:rPr lang="he-IL" sz="1200" b="1" dirty="0">
                <a:solidFill>
                  <a:srgbClr val="44546A">
                    <a:lumMod val="50000"/>
                  </a:srgb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שכונה ג'</a:t>
            </a:r>
            <a:endParaRPr lang="en-US" sz="1200" b="1" dirty="0">
              <a:solidFill>
                <a:srgbClr val="44546A">
                  <a:lumMod val="50000"/>
                </a:srgb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57" name="אליפסה 156">
            <a:extLst>
              <a:ext uri="{FF2B5EF4-FFF2-40B4-BE49-F238E27FC236}">
                <a16:creationId xmlns:a16="http://schemas.microsoft.com/office/drawing/2014/main" id="{7561930D-DE58-4F48-804B-A750364726CF}"/>
              </a:ext>
            </a:extLst>
          </p:cNvPr>
          <p:cNvSpPr/>
          <p:nvPr/>
        </p:nvSpPr>
        <p:spPr>
          <a:xfrm>
            <a:off x="17428645" y="2925625"/>
            <a:ext cx="504794" cy="467804"/>
          </a:xfrm>
          <a:prstGeom prst="ellipse">
            <a:avLst/>
          </a:prstGeom>
          <a:solidFill>
            <a:srgbClr val="6768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rtl="1"/>
            <a:r>
              <a:rPr lang="he-IL" sz="1601" b="1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58" name="מלבן 157">
            <a:extLst>
              <a:ext uri="{FF2B5EF4-FFF2-40B4-BE49-F238E27FC236}">
                <a16:creationId xmlns:a16="http://schemas.microsoft.com/office/drawing/2014/main" id="{D51670FC-173F-4783-8297-5C3800B89C18}"/>
              </a:ext>
            </a:extLst>
          </p:cNvPr>
          <p:cNvSpPr/>
          <p:nvPr/>
        </p:nvSpPr>
        <p:spPr>
          <a:xfrm>
            <a:off x="10079726" y="2869997"/>
            <a:ext cx="7358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 rtl="1"/>
            <a:r>
              <a:rPr lang="he-IL" sz="2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שכונה ג', סורוקה, אזור תעשיה בן עמי, רכבת צפון, פארק מרמלדה, מרכז ספורט אוניברסיטה, האורגים, שכ' א' ושכ' ב' מיהודה הלוי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1B029D98-9484-1779-F5DB-4BDAABF11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3" y="43083"/>
            <a:ext cx="963251" cy="92057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1F22447-7A90-0BB6-A744-3F1673BC6956}"/>
              </a:ext>
            </a:extLst>
          </p:cNvPr>
          <p:cNvSpPr/>
          <p:nvPr/>
        </p:nvSpPr>
        <p:spPr>
          <a:xfrm>
            <a:off x="1309608" y="43083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7712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22">
            <a:extLst>
              <a:ext uri="{FF2B5EF4-FFF2-40B4-BE49-F238E27FC236}">
                <a16:creationId xmlns:a16="http://schemas.microsoft.com/office/drawing/2014/main" id="{BC6E0E43-12D4-4015-B42B-55842DC294F2}"/>
              </a:ext>
            </a:extLst>
          </p:cNvPr>
          <p:cNvSpPr txBox="1"/>
          <p:nvPr/>
        </p:nvSpPr>
        <p:spPr>
          <a:xfrm>
            <a:off x="9557509" y="-1135"/>
            <a:ext cx="10283124" cy="82028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League Spartan"/>
              </a:rPr>
              <a:t>שיתופי פעולה שיטור עירוני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C14DFBC5-566D-463C-9650-23AF7BDA493B}"/>
              </a:ext>
            </a:extLst>
          </p:cNvPr>
          <p:cNvSpPr/>
          <p:nvPr/>
        </p:nvSpPr>
        <p:spPr>
          <a:xfrm flipV="1">
            <a:off x="12215071" y="988244"/>
            <a:ext cx="4968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47" name="דיאגרמה 46">
            <a:extLst>
              <a:ext uri="{FF2B5EF4-FFF2-40B4-BE49-F238E27FC236}">
                <a16:creationId xmlns:a16="http://schemas.microsoft.com/office/drawing/2014/main" id="{01547CF3-9498-4CFB-BF37-85E02B509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9816089"/>
              </p:ext>
            </p:extLst>
          </p:nvPr>
        </p:nvGraphicFramePr>
        <p:xfrm>
          <a:off x="1223179" y="2459866"/>
          <a:ext cx="12747885" cy="6683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" name="הסבר מלבני מעוגל 18">
            <a:extLst>
              <a:ext uri="{FF2B5EF4-FFF2-40B4-BE49-F238E27FC236}">
                <a16:creationId xmlns:a16="http://schemas.microsoft.com/office/drawing/2014/main" id="{272F5779-C162-4968-9EA8-E0E50B878A1D}"/>
              </a:ext>
            </a:extLst>
          </p:cNvPr>
          <p:cNvSpPr/>
          <p:nvPr/>
        </p:nvSpPr>
        <p:spPr>
          <a:xfrm rot="16200000">
            <a:off x="12834846" y="5949732"/>
            <a:ext cx="3860256" cy="4173843"/>
          </a:xfrm>
          <a:prstGeom prst="wedgeRoundRectCallout">
            <a:avLst>
              <a:gd name="adj1" fmla="val -3553"/>
              <a:gd name="adj2" fmla="val -78617"/>
              <a:gd name="adj3" fmla="val 1666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1" name="הסבר מלבני מעוגל 19">
            <a:extLst>
              <a:ext uri="{FF2B5EF4-FFF2-40B4-BE49-F238E27FC236}">
                <a16:creationId xmlns:a16="http://schemas.microsoft.com/office/drawing/2014/main" id="{F7FA8152-34E8-4DAB-A264-EB8FE780CA34}"/>
              </a:ext>
            </a:extLst>
          </p:cNvPr>
          <p:cNvSpPr/>
          <p:nvPr/>
        </p:nvSpPr>
        <p:spPr>
          <a:xfrm rot="16200000">
            <a:off x="14320465" y="1834471"/>
            <a:ext cx="2950630" cy="3068060"/>
          </a:xfrm>
          <a:prstGeom prst="wedgeRoundRectCallout">
            <a:avLst>
              <a:gd name="adj1" fmla="val 3169"/>
              <a:gd name="adj2" fmla="val -87958"/>
              <a:gd name="adj3" fmla="val 16667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2" name="צורה חופשית 20">
            <a:extLst>
              <a:ext uri="{FF2B5EF4-FFF2-40B4-BE49-F238E27FC236}">
                <a16:creationId xmlns:a16="http://schemas.microsoft.com/office/drawing/2014/main" id="{6CEFC853-C9B0-4510-9CC5-C7BB97C08ABE}"/>
              </a:ext>
            </a:extLst>
          </p:cNvPr>
          <p:cNvSpPr/>
          <p:nvPr/>
        </p:nvSpPr>
        <p:spPr>
          <a:xfrm>
            <a:off x="13888447" y="1636199"/>
            <a:ext cx="3294624" cy="3270750"/>
          </a:xfrm>
          <a:custGeom>
            <a:avLst/>
            <a:gdLst>
              <a:gd name="connsiteX0" fmla="*/ 0 w 2778224"/>
              <a:gd name="connsiteY0" fmla="*/ 179966 h 1799659"/>
              <a:gd name="connsiteX1" fmla="*/ 179966 w 2778224"/>
              <a:gd name="connsiteY1" fmla="*/ 0 h 1799659"/>
              <a:gd name="connsiteX2" fmla="*/ 2598258 w 2778224"/>
              <a:gd name="connsiteY2" fmla="*/ 0 h 1799659"/>
              <a:gd name="connsiteX3" fmla="*/ 2778224 w 2778224"/>
              <a:gd name="connsiteY3" fmla="*/ 179966 h 1799659"/>
              <a:gd name="connsiteX4" fmla="*/ 2778224 w 2778224"/>
              <a:gd name="connsiteY4" fmla="*/ 1619693 h 1799659"/>
              <a:gd name="connsiteX5" fmla="*/ 2598258 w 2778224"/>
              <a:gd name="connsiteY5" fmla="*/ 1799659 h 1799659"/>
              <a:gd name="connsiteX6" fmla="*/ 179966 w 2778224"/>
              <a:gd name="connsiteY6" fmla="*/ 1799659 h 1799659"/>
              <a:gd name="connsiteX7" fmla="*/ 0 w 2778224"/>
              <a:gd name="connsiteY7" fmla="*/ 1619693 h 1799659"/>
              <a:gd name="connsiteX8" fmla="*/ 0 w 2778224"/>
              <a:gd name="connsiteY8" fmla="*/ 179966 h 179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8224" h="1799659">
                <a:moveTo>
                  <a:pt x="0" y="179966"/>
                </a:moveTo>
                <a:cubicBezTo>
                  <a:pt x="0" y="80574"/>
                  <a:pt x="80574" y="0"/>
                  <a:pt x="179966" y="0"/>
                </a:cubicBezTo>
                <a:lnTo>
                  <a:pt x="2598258" y="0"/>
                </a:lnTo>
                <a:cubicBezTo>
                  <a:pt x="2697650" y="0"/>
                  <a:pt x="2778224" y="80574"/>
                  <a:pt x="2778224" y="179966"/>
                </a:cubicBezTo>
                <a:lnTo>
                  <a:pt x="2778224" y="1619693"/>
                </a:lnTo>
                <a:cubicBezTo>
                  <a:pt x="2778224" y="1719085"/>
                  <a:pt x="2697650" y="1799659"/>
                  <a:pt x="2598258" y="1799659"/>
                </a:cubicBezTo>
                <a:lnTo>
                  <a:pt x="179966" y="1799659"/>
                </a:lnTo>
                <a:cubicBezTo>
                  <a:pt x="80574" y="1799659"/>
                  <a:pt x="0" y="1719085"/>
                  <a:pt x="0" y="1619693"/>
                </a:cubicBezTo>
                <a:lnTo>
                  <a:pt x="0" y="179966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24450" h="16350" prst="relaxedInset"/>
            <a:contourClr>
              <a:schemeClr val="bg1"/>
            </a:contourClr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0471" tIns="412806" rIns="75369" bIns="75370" numCol="1" spcCol="1270" anchor="t" anchorCtr="0">
            <a:noAutofit/>
          </a:bodyPr>
          <a:lstStyle/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משמר השכונה סיירים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משמר אזרחי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האגודה הסטודנטיאלית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הרשות לביטחון קהילתי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ללכת על בטוח 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סיירת הורים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יחידות איתור</a:t>
            </a:r>
          </a:p>
          <a:p>
            <a:pPr marL="285750" indent="-285750" algn="r" defTabSz="40005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he-IL" b="1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3" name="הסבר מלבני מעוגל 21">
            <a:extLst>
              <a:ext uri="{FF2B5EF4-FFF2-40B4-BE49-F238E27FC236}">
                <a16:creationId xmlns:a16="http://schemas.microsoft.com/office/drawing/2014/main" id="{439D84E9-B1A4-45D1-964A-85FA5F78C6A2}"/>
              </a:ext>
            </a:extLst>
          </p:cNvPr>
          <p:cNvSpPr/>
          <p:nvPr/>
        </p:nvSpPr>
        <p:spPr>
          <a:xfrm rot="16200000">
            <a:off x="2497887" y="588213"/>
            <a:ext cx="2057398" cy="3547972"/>
          </a:xfrm>
          <a:prstGeom prst="wedgeRoundRectCallout">
            <a:avLst>
              <a:gd name="adj1" fmla="val -43080"/>
              <a:gd name="adj2" fmla="val 75634"/>
              <a:gd name="adj3" fmla="val 16667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4" name="צורה חופשית 22">
            <a:extLst>
              <a:ext uri="{FF2B5EF4-FFF2-40B4-BE49-F238E27FC236}">
                <a16:creationId xmlns:a16="http://schemas.microsoft.com/office/drawing/2014/main" id="{6003F9A8-49ED-44E1-8896-7584665AC1A5}"/>
              </a:ext>
            </a:extLst>
          </p:cNvPr>
          <p:cNvSpPr/>
          <p:nvPr/>
        </p:nvSpPr>
        <p:spPr>
          <a:xfrm>
            <a:off x="1649355" y="1405375"/>
            <a:ext cx="4181503" cy="1866199"/>
          </a:xfrm>
          <a:custGeom>
            <a:avLst/>
            <a:gdLst>
              <a:gd name="connsiteX0" fmla="*/ 0 w 2778224"/>
              <a:gd name="connsiteY0" fmla="*/ 179966 h 1799659"/>
              <a:gd name="connsiteX1" fmla="*/ 179966 w 2778224"/>
              <a:gd name="connsiteY1" fmla="*/ 0 h 1799659"/>
              <a:gd name="connsiteX2" fmla="*/ 2598258 w 2778224"/>
              <a:gd name="connsiteY2" fmla="*/ 0 h 1799659"/>
              <a:gd name="connsiteX3" fmla="*/ 2778224 w 2778224"/>
              <a:gd name="connsiteY3" fmla="*/ 179966 h 1799659"/>
              <a:gd name="connsiteX4" fmla="*/ 2778224 w 2778224"/>
              <a:gd name="connsiteY4" fmla="*/ 1619693 h 1799659"/>
              <a:gd name="connsiteX5" fmla="*/ 2598258 w 2778224"/>
              <a:gd name="connsiteY5" fmla="*/ 1799659 h 1799659"/>
              <a:gd name="connsiteX6" fmla="*/ 179966 w 2778224"/>
              <a:gd name="connsiteY6" fmla="*/ 1799659 h 1799659"/>
              <a:gd name="connsiteX7" fmla="*/ 0 w 2778224"/>
              <a:gd name="connsiteY7" fmla="*/ 1619693 h 1799659"/>
              <a:gd name="connsiteX8" fmla="*/ 0 w 2778224"/>
              <a:gd name="connsiteY8" fmla="*/ 179966 h 179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8224" h="1799659">
                <a:moveTo>
                  <a:pt x="0" y="179966"/>
                </a:moveTo>
                <a:cubicBezTo>
                  <a:pt x="0" y="80574"/>
                  <a:pt x="80574" y="0"/>
                  <a:pt x="179966" y="0"/>
                </a:cubicBezTo>
                <a:lnTo>
                  <a:pt x="2598258" y="0"/>
                </a:lnTo>
                <a:cubicBezTo>
                  <a:pt x="2697650" y="0"/>
                  <a:pt x="2778224" y="80574"/>
                  <a:pt x="2778224" y="179966"/>
                </a:cubicBezTo>
                <a:lnTo>
                  <a:pt x="2778224" y="1619693"/>
                </a:lnTo>
                <a:cubicBezTo>
                  <a:pt x="2778224" y="1719085"/>
                  <a:pt x="2697650" y="1799659"/>
                  <a:pt x="2598258" y="1799659"/>
                </a:cubicBezTo>
                <a:lnTo>
                  <a:pt x="179966" y="1799659"/>
                </a:lnTo>
                <a:cubicBezTo>
                  <a:pt x="80574" y="1799659"/>
                  <a:pt x="0" y="1719085"/>
                  <a:pt x="0" y="1619693"/>
                </a:cubicBezTo>
                <a:lnTo>
                  <a:pt x="0" y="179966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24450" h="163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370" tIns="75370" rIns="700470" bIns="412806" numCol="1" spcCol="1270" anchor="t" anchorCtr="0">
            <a:noAutofit/>
          </a:bodyPr>
          <a:lstStyle/>
          <a:p>
            <a:pPr marL="285750" lvl="1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4,056 מצלמות במרחב הציבורי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מערכת שו"ב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רחפנים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מערכת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crm</a:t>
            </a:r>
            <a:endParaRPr lang="he-IL" b="1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lvl="1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דשבורד</a:t>
            </a: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אירועים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he-IL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5" name="הסבר מלבני מעוגל 23">
            <a:extLst>
              <a:ext uri="{FF2B5EF4-FFF2-40B4-BE49-F238E27FC236}">
                <a16:creationId xmlns:a16="http://schemas.microsoft.com/office/drawing/2014/main" id="{B6D7A30E-9835-464E-8F65-87ED7D85C8CD}"/>
              </a:ext>
            </a:extLst>
          </p:cNvPr>
          <p:cNvSpPr/>
          <p:nvPr/>
        </p:nvSpPr>
        <p:spPr>
          <a:xfrm rot="16200000">
            <a:off x="1200952" y="5786171"/>
            <a:ext cx="3154466" cy="2977736"/>
          </a:xfrm>
          <a:prstGeom prst="wedgeRoundRectCallout">
            <a:avLst>
              <a:gd name="adj1" fmla="val 31197"/>
              <a:gd name="adj2" fmla="val 81321"/>
              <a:gd name="adj3" fmla="val 16667"/>
            </a:avLst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6" name="צורה חופשית 24">
            <a:extLst>
              <a:ext uri="{FF2B5EF4-FFF2-40B4-BE49-F238E27FC236}">
                <a16:creationId xmlns:a16="http://schemas.microsoft.com/office/drawing/2014/main" id="{80BBD132-C07E-43B2-AD88-52D491E9E82F}"/>
              </a:ext>
            </a:extLst>
          </p:cNvPr>
          <p:cNvSpPr/>
          <p:nvPr/>
        </p:nvSpPr>
        <p:spPr>
          <a:xfrm>
            <a:off x="1698271" y="5003876"/>
            <a:ext cx="2977736" cy="3352800"/>
          </a:xfrm>
          <a:custGeom>
            <a:avLst/>
            <a:gdLst>
              <a:gd name="connsiteX0" fmla="*/ 0 w 2935889"/>
              <a:gd name="connsiteY0" fmla="*/ 206851 h 2068510"/>
              <a:gd name="connsiteX1" fmla="*/ 206851 w 2935889"/>
              <a:gd name="connsiteY1" fmla="*/ 0 h 2068510"/>
              <a:gd name="connsiteX2" fmla="*/ 2729038 w 2935889"/>
              <a:gd name="connsiteY2" fmla="*/ 0 h 2068510"/>
              <a:gd name="connsiteX3" fmla="*/ 2935889 w 2935889"/>
              <a:gd name="connsiteY3" fmla="*/ 206851 h 2068510"/>
              <a:gd name="connsiteX4" fmla="*/ 2935889 w 2935889"/>
              <a:gd name="connsiteY4" fmla="*/ 1861659 h 2068510"/>
              <a:gd name="connsiteX5" fmla="*/ 2729038 w 2935889"/>
              <a:gd name="connsiteY5" fmla="*/ 2068510 h 2068510"/>
              <a:gd name="connsiteX6" fmla="*/ 206851 w 2935889"/>
              <a:gd name="connsiteY6" fmla="*/ 2068510 h 2068510"/>
              <a:gd name="connsiteX7" fmla="*/ 0 w 2935889"/>
              <a:gd name="connsiteY7" fmla="*/ 1861659 h 2068510"/>
              <a:gd name="connsiteX8" fmla="*/ 0 w 2935889"/>
              <a:gd name="connsiteY8" fmla="*/ 206851 h 20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5889" h="2068510">
                <a:moveTo>
                  <a:pt x="0" y="206851"/>
                </a:moveTo>
                <a:cubicBezTo>
                  <a:pt x="0" y="92610"/>
                  <a:pt x="92610" y="0"/>
                  <a:pt x="206851" y="0"/>
                </a:cubicBezTo>
                <a:lnTo>
                  <a:pt x="2729038" y="0"/>
                </a:lnTo>
                <a:cubicBezTo>
                  <a:pt x="2843279" y="0"/>
                  <a:pt x="2935889" y="92610"/>
                  <a:pt x="2935889" y="206851"/>
                </a:cubicBezTo>
                <a:lnTo>
                  <a:pt x="2935889" y="1861659"/>
                </a:lnTo>
                <a:cubicBezTo>
                  <a:pt x="2935889" y="1975900"/>
                  <a:pt x="2843279" y="2068510"/>
                  <a:pt x="2729038" y="2068510"/>
                </a:cubicBezTo>
                <a:lnTo>
                  <a:pt x="206851" y="2068510"/>
                </a:lnTo>
                <a:cubicBezTo>
                  <a:pt x="92610" y="2068510"/>
                  <a:pt x="0" y="1975900"/>
                  <a:pt x="0" y="1861659"/>
                </a:cubicBezTo>
                <a:lnTo>
                  <a:pt x="0" y="206851"/>
                </a:lnTo>
                <a:close/>
              </a:path>
            </a:pathLst>
          </a:custGeom>
          <a:noFill/>
          <a:ln>
            <a:noFill/>
          </a:ln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24450" h="16350" prst="relaxedInset"/>
            <a:contourClr>
              <a:schemeClr val="bg1"/>
            </a:contourClr>
          </a:sp3d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511" tIns="453356" rIns="726086" bIns="65511" numCol="1" spcCol="1270" anchor="t" anchorCtr="0">
            <a:noAutofit/>
          </a:bodyPr>
          <a:lstStyle/>
          <a:p>
            <a:pPr marL="285750" lvl="1" indent="-285750" algn="r" defTabSz="166688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he-IL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דוברות והסברה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לשכה משפטית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he-IL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מינהל</a:t>
            </a: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כספים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he-IL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מינהל</a:t>
            </a: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הנדסה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אגף משאבי אנוש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אגף רישוי עסקים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אגף איכות הסביבה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אגף האחזקה</a:t>
            </a:r>
          </a:p>
          <a:p>
            <a:pPr marL="285750" lvl="1" indent="-285750" algn="r" defTabSz="400050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אגף מערכות מידע</a:t>
            </a:r>
          </a:p>
          <a:p>
            <a:pPr marL="285750" lvl="1" indent="-285750" algn="r" defTabSz="350044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he-IL" b="1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lvl="1" indent="-285750" algn="r" defTabSz="166688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he-IL" b="1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lvl="1" indent="-285750" algn="r" defTabSz="166688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he-IL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63" name="Shape 62">
            <a:extLst>
              <a:ext uri="{FF2B5EF4-FFF2-40B4-BE49-F238E27FC236}">
                <a16:creationId xmlns:a16="http://schemas.microsoft.com/office/drawing/2014/main" id="{ED57ED40-D3AE-4A7D-859B-DA4C772F73F8}"/>
              </a:ext>
            </a:extLst>
          </p:cNvPr>
          <p:cNvSpPr/>
          <p:nvPr/>
        </p:nvSpPr>
        <p:spPr>
          <a:xfrm>
            <a:off x="9148482" y="1964270"/>
            <a:ext cx="3276600" cy="3268574"/>
          </a:xfrm>
          <a:prstGeom prst="gear9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6" name="חץ: מעגלי 65">
            <a:extLst>
              <a:ext uri="{FF2B5EF4-FFF2-40B4-BE49-F238E27FC236}">
                <a16:creationId xmlns:a16="http://schemas.microsoft.com/office/drawing/2014/main" id="{4C773A55-7993-4C7B-A0D4-6992AE851ABF}"/>
              </a:ext>
            </a:extLst>
          </p:cNvPr>
          <p:cNvSpPr/>
          <p:nvPr/>
        </p:nvSpPr>
        <p:spPr>
          <a:xfrm rot="1188421">
            <a:off x="8724779" y="1461843"/>
            <a:ext cx="4390206" cy="4356379"/>
          </a:xfrm>
          <a:prstGeom prst="circularArrow">
            <a:avLst>
              <a:gd name="adj1" fmla="val 5416"/>
              <a:gd name="adj2" fmla="val 312630"/>
              <a:gd name="adj3" fmla="val 3294994"/>
              <a:gd name="adj4" fmla="val 15234156"/>
              <a:gd name="adj5" fmla="val 5691"/>
            </a:avLst>
          </a:prstGeom>
          <a:solidFill>
            <a:schemeClr val="accent5"/>
          </a:solidFill>
          <a:ln>
            <a:noFill/>
          </a:ln>
          <a:effectLst/>
        </p:spPr>
        <p:txBody>
          <a:bodyPr/>
          <a:lstStyle/>
          <a:p>
            <a:endParaRPr lang="he-IL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E3CF798-9B52-4A7E-B0E2-3BD362F6234E}"/>
              </a:ext>
            </a:extLst>
          </p:cNvPr>
          <p:cNvSpPr/>
          <p:nvPr/>
        </p:nvSpPr>
        <p:spPr>
          <a:xfrm>
            <a:off x="9557509" y="3185254"/>
            <a:ext cx="2358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6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ציר קהילה 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FED7BAF1-4CA6-4BAF-9FE1-B9D7A17A6FC6}"/>
              </a:ext>
            </a:extLst>
          </p:cNvPr>
          <p:cNvSpPr/>
          <p:nvPr/>
        </p:nvSpPr>
        <p:spPr>
          <a:xfrm>
            <a:off x="7119136" y="3520045"/>
            <a:ext cx="14991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ציר </a:t>
            </a:r>
          </a:p>
          <a:p>
            <a:pPr algn="ctr"/>
            <a:r>
              <a:rPr lang="he-IL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טכנולוגי 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BFFCC9CB-BCEA-4C35-9064-E83C027B3514}"/>
              </a:ext>
            </a:extLst>
          </p:cNvPr>
          <p:cNvSpPr/>
          <p:nvPr/>
        </p:nvSpPr>
        <p:spPr>
          <a:xfrm>
            <a:off x="5659017" y="5185475"/>
            <a:ext cx="141577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ציר </a:t>
            </a:r>
          </a:p>
          <a:p>
            <a:pPr algn="ctr"/>
            <a:r>
              <a:rPr lang="he-IL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יחידות </a:t>
            </a:r>
          </a:p>
          <a:p>
            <a:pPr algn="ctr"/>
            <a:r>
              <a:rPr lang="he-IL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תומכות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FCD3451-F3CB-4210-A033-A584E2819A0F}"/>
              </a:ext>
            </a:extLst>
          </p:cNvPr>
          <p:cNvSpPr/>
          <p:nvPr/>
        </p:nvSpPr>
        <p:spPr>
          <a:xfrm>
            <a:off x="12877656" y="6155112"/>
            <a:ext cx="3774635" cy="376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משטרת ב"ש</a:t>
            </a:r>
          </a:p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סיירות מג"ב</a:t>
            </a:r>
          </a:p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אגף הפיקוח העירוני-</a:t>
            </a:r>
          </a:p>
          <a:p>
            <a:pPr marL="0" lvl="1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   </a:t>
            </a:r>
            <a:r>
              <a:rPr lang="he-IL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שיטור עירוני, מחניה </a:t>
            </a:r>
            <a:r>
              <a:rPr lang="he-I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ומ.פיקוח</a:t>
            </a:r>
            <a:r>
              <a:rPr lang="he-IL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כללי</a:t>
            </a:r>
          </a:p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אגף הביטחון-</a:t>
            </a:r>
          </a:p>
          <a:p>
            <a:pPr marL="0" lvl="1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   </a:t>
            </a:r>
            <a:r>
              <a:rPr lang="he-IL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סיירת ביטחון ויחידת מגן</a:t>
            </a:r>
          </a:p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אגף </a:t>
            </a:r>
            <a:r>
              <a:rPr lang="he-IL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מינהל</a:t>
            </a: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, לוגיסטיקה </a:t>
            </a:r>
            <a:r>
              <a:rPr lang="he-IL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ו</a:t>
            </a:r>
            <a:r>
              <a:rPr lang="he-I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r>
              <a:rPr lang="he-IL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חירום</a:t>
            </a: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-</a:t>
            </a:r>
          </a:p>
          <a:p>
            <a:pPr marL="0" lvl="1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</a:pPr>
            <a:r>
              <a:rPr lang="he-IL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   מוקד עירוני וביטחון, משמר השכונה </a:t>
            </a:r>
          </a:p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אגף הרווחה-</a:t>
            </a:r>
          </a:p>
          <a:p>
            <a:pPr marL="0" lvl="1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</a:pPr>
            <a:r>
              <a:rPr lang="he-IL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   מטה מתנדבים בחירום</a:t>
            </a:r>
            <a:endParaRPr lang="he-IL" b="1" dirty="0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lvl="1" indent="-285750" algn="r" defTabSz="466725" rtl="1">
              <a:lnSpc>
                <a:spcPct val="90000"/>
              </a:lnSpc>
              <a:spcBef>
                <a:spcPts val="4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מטה חירום עירוני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72B77515-3C3C-2CA9-CA19-8312FCDCAA55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A02EF55-0F7B-43B2-CFF4-C28635CA8E8C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474E2A8-255A-6B04-49B1-1AE2D2E23431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0537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תרשים 12">
            <a:extLst>
              <a:ext uri="{FF2B5EF4-FFF2-40B4-BE49-F238E27FC236}">
                <a16:creationId xmlns:a16="http://schemas.microsoft.com/office/drawing/2014/main" id="{2626FEB6-3003-49E9-99A4-65FE4D971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049172"/>
              </p:ext>
            </p:extLst>
          </p:nvPr>
        </p:nvGraphicFramePr>
        <p:xfrm>
          <a:off x="1457325" y="1242011"/>
          <a:ext cx="15373350" cy="748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כותרת 1">
            <a:extLst>
              <a:ext uri="{FF2B5EF4-FFF2-40B4-BE49-F238E27FC236}">
                <a16:creationId xmlns:a16="http://schemas.microsoft.com/office/drawing/2014/main" id="{3FF6C686-FEBC-4EA9-9665-15E49BA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-33696"/>
            <a:ext cx="10363200" cy="911217"/>
          </a:xfrm>
        </p:spPr>
        <p:txBody>
          <a:bodyPr wrap="none">
            <a:spAutoFit/>
          </a:bodyPr>
          <a:lstStyle/>
          <a:p>
            <a:pPr rtl="1">
              <a:lnSpc>
                <a:spcPts val="7150"/>
              </a:lnSpc>
            </a:pPr>
            <a:r>
              <a:rPr lang="he-IL" sz="4000" b="1" spc="132" dirty="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rPr>
              <a:t>אירועים שטופלו בהשוואה לשנים 2023-2024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E54B6D9-0B5C-49D3-8488-B7A3B4BBEB0A}"/>
              </a:ext>
            </a:extLst>
          </p:cNvPr>
          <p:cNvSpPr/>
          <p:nvPr/>
        </p:nvSpPr>
        <p:spPr>
          <a:xfrm flipV="1">
            <a:off x="5867400" y="1118875"/>
            <a:ext cx="83004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77731444-EDFC-4395-9029-417407CA50D4}"/>
              </a:ext>
            </a:extLst>
          </p:cNvPr>
          <p:cNvSpPr/>
          <p:nvPr/>
        </p:nvSpPr>
        <p:spPr>
          <a:xfrm>
            <a:off x="6836145" y="8800306"/>
            <a:ext cx="2292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b="1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2023 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 rtl="1"/>
            <a:r>
              <a:rPr lang="he-IL" b="1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טופלו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 29,972 </a:t>
            </a:r>
            <a:r>
              <a:rPr lang="he-IL" b="1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אירועים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29D69B6-CC2B-4F35-A380-6275B8BB35DE}"/>
              </a:ext>
            </a:extLst>
          </p:cNvPr>
          <p:cNvSpPr/>
          <p:nvPr/>
        </p:nvSpPr>
        <p:spPr>
          <a:xfrm>
            <a:off x="9718766" y="8800306"/>
            <a:ext cx="2262158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he-IL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2024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he-IL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טופלו 40,753 אירועים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BB71A52-381B-A109-FCFF-AAB47F3C0DCD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7717745-12E5-5B3D-18EB-E00211AF036A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5FB5617-CDBD-66FA-3ADC-AE0A4D134ADD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9032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מלבן 36">
            <a:extLst>
              <a:ext uri="{FF2B5EF4-FFF2-40B4-BE49-F238E27FC236}">
                <a16:creationId xmlns:a16="http://schemas.microsoft.com/office/drawing/2014/main" id="{278DE161-18F2-4C6A-ABEC-9A4FB0BAD9E0}"/>
              </a:ext>
            </a:extLst>
          </p:cNvPr>
          <p:cNvSpPr/>
          <p:nvPr/>
        </p:nvSpPr>
        <p:spPr>
          <a:xfrm>
            <a:off x="6705600" y="9240616"/>
            <a:ext cx="4766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סה"כ היקף האירועים- 12,848</a:t>
            </a:r>
          </a:p>
        </p:txBody>
      </p:sp>
      <p:sp>
        <p:nvSpPr>
          <p:cNvPr id="18" name="Google Shape;77;p12">
            <a:extLst>
              <a:ext uri="{FF2B5EF4-FFF2-40B4-BE49-F238E27FC236}">
                <a16:creationId xmlns:a16="http://schemas.microsoft.com/office/drawing/2014/main" id="{73D6A35F-972F-4C4F-883B-49DF1B2AB345}"/>
              </a:ext>
            </a:extLst>
          </p:cNvPr>
          <p:cNvSpPr txBox="1"/>
          <p:nvPr/>
        </p:nvSpPr>
        <p:spPr>
          <a:xfrm>
            <a:off x="10534027" y="1885519"/>
            <a:ext cx="6336606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1">
              <a:lnSpc>
                <a:spcPct val="130000"/>
              </a:lnSpc>
            </a:pP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אירועי מוקד 106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Google Shape;109;p15">
            <a:extLst>
              <a:ext uri="{FF2B5EF4-FFF2-40B4-BE49-F238E27FC236}">
                <a16:creationId xmlns:a16="http://schemas.microsoft.com/office/drawing/2014/main" id="{638609F4-4445-4175-B117-4BA67A2A65C6}"/>
              </a:ext>
            </a:extLst>
          </p:cNvPr>
          <p:cNvSpPr txBox="1"/>
          <p:nvPr/>
        </p:nvSpPr>
        <p:spPr>
          <a:xfrm>
            <a:off x="3429000" y="-101203"/>
            <a:ext cx="13284791" cy="8951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rtl="1">
              <a:lnSpc>
                <a:spcPts val="7150"/>
              </a:lnSpc>
              <a:spcBef>
                <a:spcPct val="0"/>
              </a:spcBef>
              <a:buNone/>
              <a:defRPr sz="38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en-US" dirty="0">
                <a:sym typeface="DM Sans"/>
              </a:rPr>
              <a:t>  </a:t>
            </a:r>
            <a:r>
              <a:rPr lang="he-IL" dirty="0">
                <a:sym typeface="DM Sans"/>
              </a:rPr>
              <a:t>אירועי תגובה שטופלו ע"י מחלקת שיטור עירוני לשנת 2024</a:t>
            </a:r>
            <a:endParaRPr dirty="0">
              <a:sym typeface="DM Sans"/>
            </a:endParaRPr>
          </a:p>
        </p:txBody>
      </p:sp>
      <p:sp>
        <p:nvSpPr>
          <p:cNvPr id="14" name="Google Shape;77;p12">
            <a:extLst>
              <a:ext uri="{FF2B5EF4-FFF2-40B4-BE49-F238E27FC236}">
                <a16:creationId xmlns:a16="http://schemas.microsoft.com/office/drawing/2014/main" id="{0859EE95-7289-4550-8166-607F67A20304}"/>
              </a:ext>
            </a:extLst>
          </p:cNvPr>
          <p:cNvSpPr txBox="1"/>
          <p:nvPr/>
        </p:nvSpPr>
        <p:spPr>
          <a:xfrm>
            <a:off x="1417368" y="1921712"/>
            <a:ext cx="6336606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1">
              <a:lnSpc>
                <a:spcPct val="130000"/>
              </a:lnSpc>
            </a:pPr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אירועי מוקד 100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20" name="תרשים 19">
            <a:extLst>
              <a:ext uri="{FF2B5EF4-FFF2-40B4-BE49-F238E27FC236}">
                <a16:creationId xmlns:a16="http://schemas.microsoft.com/office/drawing/2014/main" id="{7510A27A-1478-4ED2-9FF7-E6BA4A22B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821775"/>
              </p:ext>
            </p:extLst>
          </p:nvPr>
        </p:nvGraphicFramePr>
        <p:xfrm>
          <a:off x="9629004" y="3161480"/>
          <a:ext cx="8059734" cy="600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תרשים 20">
            <a:extLst>
              <a:ext uri="{FF2B5EF4-FFF2-40B4-BE49-F238E27FC236}">
                <a16:creationId xmlns:a16="http://schemas.microsoft.com/office/drawing/2014/main" id="{F07047E3-D5B5-4E52-AFFF-D3AD3B224B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020846"/>
              </p:ext>
            </p:extLst>
          </p:nvPr>
        </p:nvGraphicFramePr>
        <p:xfrm>
          <a:off x="440769" y="2732157"/>
          <a:ext cx="8208832" cy="6018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Google Shape;77;p12">
            <a:extLst>
              <a:ext uri="{FF2B5EF4-FFF2-40B4-BE49-F238E27FC236}">
                <a16:creationId xmlns:a16="http://schemas.microsoft.com/office/drawing/2014/main" id="{8D608FE2-E99B-42B7-B3F9-E4BE45BE0880}"/>
              </a:ext>
            </a:extLst>
          </p:cNvPr>
          <p:cNvSpPr txBox="1"/>
          <p:nvPr/>
        </p:nvSpPr>
        <p:spPr>
          <a:xfrm>
            <a:off x="2756489" y="8442076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he-IL" dirty="0"/>
              <a:t>היקף אירועים- 8,274</a:t>
            </a:r>
            <a:endParaRPr dirty="0"/>
          </a:p>
        </p:txBody>
      </p:sp>
      <p:sp>
        <p:nvSpPr>
          <p:cNvPr id="24" name="Google Shape;77;p12">
            <a:extLst>
              <a:ext uri="{FF2B5EF4-FFF2-40B4-BE49-F238E27FC236}">
                <a16:creationId xmlns:a16="http://schemas.microsoft.com/office/drawing/2014/main" id="{E66C9723-2ADD-4E62-9E96-D323069A251D}"/>
              </a:ext>
            </a:extLst>
          </p:cNvPr>
          <p:cNvSpPr txBox="1"/>
          <p:nvPr/>
        </p:nvSpPr>
        <p:spPr>
          <a:xfrm>
            <a:off x="12004411" y="8442076"/>
            <a:ext cx="342433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he-IL" dirty="0"/>
              <a:t>היקף אירועים- 4,574</a:t>
            </a:r>
            <a:endParaRPr dirty="0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DC0829A2-494B-4D3A-93B3-D2EA7AFEE398}"/>
              </a:ext>
            </a:extLst>
          </p:cNvPr>
          <p:cNvSpPr/>
          <p:nvPr/>
        </p:nvSpPr>
        <p:spPr>
          <a:xfrm>
            <a:off x="4933821" y="1028700"/>
            <a:ext cx="10185643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87F9DD5-8C80-048D-900E-38A0B56872B6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32A4791E-2F7E-3FC8-B419-718014618DE9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4B8C3E6-40BB-7189-C82F-BF7B9049D1CC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4602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1">
            <a:extLst>
              <a:ext uri="{FF2B5EF4-FFF2-40B4-BE49-F238E27FC236}">
                <a16:creationId xmlns:a16="http://schemas.microsoft.com/office/drawing/2014/main" id="{3FF6C686-FEBC-4EA9-9665-15E49BA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137" y="-85343"/>
            <a:ext cx="11357725" cy="895181"/>
          </a:xfrm>
        </p:spPr>
        <p:txBody>
          <a:bodyPr vert="horz" wrap="none" lIns="91440" tIns="45720" rIns="91440" bIns="45720" rtlCol="0" anchor="ctr">
            <a:spAutoFit/>
          </a:bodyPr>
          <a:lstStyle/>
          <a:p>
            <a:pPr rtl="1">
              <a:lnSpc>
                <a:spcPts val="7150"/>
              </a:lnSpc>
            </a:pPr>
            <a:r>
              <a:rPr lang="he-IL" sz="3800" b="1" spc="132" dirty="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rPr>
              <a:t>פעולות אכיפה באמצעות רישומי קנסות לשנת 2024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E54B6D9-0B5C-49D3-8488-B7A3B4BBEB0A}"/>
              </a:ext>
            </a:extLst>
          </p:cNvPr>
          <p:cNvSpPr/>
          <p:nvPr/>
        </p:nvSpPr>
        <p:spPr>
          <a:xfrm flipV="1">
            <a:off x="5212676" y="1050322"/>
            <a:ext cx="83058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3B9B56A2-00DD-4F83-BA6B-C00248627A37}"/>
              </a:ext>
            </a:extLst>
          </p:cNvPr>
          <p:cNvSpPr/>
          <p:nvPr/>
        </p:nvSpPr>
        <p:spPr>
          <a:xfrm>
            <a:off x="13068730" y="1343852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he-IL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סעיף העבירה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3E51C67-E0B0-448C-9F39-4A4F0E0EC927}"/>
              </a:ext>
            </a:extLst>
          </p:cNvPr>
          <p:cNvSpPr/>
          <p:nvPr/>
        </p:nvSpPr>
        <p:spPr>
          <a:xfrm>
            <a:off x="6994370" y="1343852"/>
            <a:ext cx="166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 sz="2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he-IL" sz="2000" b="1" u="sng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כמות הדוחות </a:t>
            </a:r>
          </a:p>
        </p:txBody>
      </p:sp>
      <p:graphicFrame>
        <p:nvGraphicFramePr>
          <p:cNvPr id="10" name="תרשים 9">
            <a:extLst>
              <a:ext uri="{FF2B5EF4-FFF2-40B4-BE49-F238E27FC236}">
                <a16:creationId xmlns:a16="http://schemas.microsoft.com/office/drawing/2014/main" id="{E2BE0F5C-19FF-43EB-8E9C-6198AF832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91736"/>
              </p:ext>
            </p:extLst>
          </p:nvPr>
        </p:nvGraphicFramePr>
        <p:xfrm>
          <a:off x="1524000" y="1516700"/>
          <a:ext cx="15715688" cy="761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reeform 2">
            <a:extLst>
              <a:ext uri="{FF2B5EF4-FFF2-40B4-BE49-F238E27FC236}">
                <a16:creationId xmlns:a16="http://schemas.microsoft.com/office/drawing/2014/main" id="{B7A5DD0E-B593-A3A1-E154-63A347B4E955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E65ACD0-7C2C-72B9-922C-959C110D6F44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F973EC7-39C1-E998-3888-274F1F05982B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255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אליפסה 7">
            <a:extLst>
              <a:ext uri="{FF2B5EF4-FFF2-40B4-BE49-F238E27FC236}">
                <a16:creationId xmlns:a16="http://schemas.microsoft.com/office/drawing/2014/main" id="{C85669C2-D6CA-4142-8BFC-81819CE78BDF}"/>
              </a:ext>
            </a:extLst>
          </p:cNvPr>
          <p:cNvSpPr/>
          <p:nvPr/>
        </p:nvSpPr>
        <p:spPr>
          <a:xfrm>
            <a:off x="14785621" y="1377447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A01789B1-C60E-4F28-B96B-0F3FB9ABB21A}"/>
              </a:ext>
            </a:extLst>
          </p:cNvPr>
          <p:cNvSpPr/>
          <p:nvPr/>
        </p:nvSpPr>
        <p:spPr>
          <a:xfrm>
            <a:off x="7646514" y="1414083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42414011-CAFE-4620-9BA5-F21B0FE18E06}"/>
              </a:ext>
            </a:extLst>
          </p:cNvPr>
          <p:cNvSpPr/>
          <p:nvPr/>
        </p:nvSpPr>
        <p:spPr>
          <a:xfrm>
            <a:off x="7837014" y="1642683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A411D2FA-80C1-43E3-A5BA-99F5731B1E9A}"/>
              </a:ext>
            </a:extLst>
          </p:cNvPr>
          <p:cNvSpPr/>
          <p:nvPr/>
        </p:nvSpPr>
        <p:spPr>
          <a:xfrm>
            <a:off x="6828243" y="4033143"/>
            <a:ext cx="4379738" cy="110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</a:rPr>
              <a:t>21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 שכונות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5 שכונות בפיתוח-</a:t>
            </a:r>
            <a:r>
              <a:rPr lang="he-IL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 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רקפות, סיגליות, הפארק, הדרים, כלניות ורמות הרכס</a:t>
            </a: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CB62D06F-C88E-45EB-A855-9B636F274635}"/>
              </a:ext>
            </a:extLst>
          </p:cNvPr>
          <p:cNvSpPr/>
          <p:nvPr/>
        </p:nvSpPr>
        <p:spPr>
          <a:xfrm>
            <a:off x="14152858" y="4020641"/>
            <a:ext cx="400872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תרבות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2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תיאטרונים- (משכן אומניות הבמה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ותיאטרון באר שבע) </a:t>
            </a:r>
            <a:r>
              <a:rPr lang="he-IL" dirty="0" err="1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ואמפי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פארק</a:t>
            </a:r>
          </a:p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C0B66965-EE28-4DFA-A128-DAC9DED7B128}"/>
              </a:ext>
            </a:extLst>
          </p:cNvPr>
          <p:cNvSpPr/>
          <p:nvPr/>
        </p:nvSpPr>
        <p:spPr>
          <a:xfrm>
            <a:off x="14976121" y="1606047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3E9C8C81-7976-4311-A455-E1E82373EA3D}"/>
              </a:ext>
            </a:extLst>
          </p:cNvPr>
          <p:cNvSpPr/>
          <p:nvPr/>
        </p:nvSpPr>
        <p:spPr>
          <a:xfrm>
            <a:off x="11397463" y="5649926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D96D602D-2230-467D-9DC2-517DD38272CC}"/>
              </a:ext>
            </a:extLst>
          </p:cNvPr>
          <p:cNvSpPr/>
          <p:nvPr/>
        </p:nvSpPr>
        <p:spPr>
          <a:xfrm>
            <a:off x="11587963" y="5878526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9091A564-D89F-46D0-95F1-25196E307AC1}"/>
              </a:ext>
            </a:extLst>
          </p:cNvPr>
          <p:cNvSpPr/>
          <p:nvPr/>
        </p:nvSpPr>
        <p:spPr>
          <a:xfrm>
            <a:off x="7636688" y="5786189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6BB3D6B6-643C-4A38-A0EE-472A105F3FD9}"/>
              </a:ext>
            </a:extLst>
          </p:cNvPr>
          <p:cNvSpPr/>
          <p:nvPr/>
        </p:nvSpPr>
        <p:spPr>
          <a:xfrm>
            <a:off x="7827188" y="6014789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ABF3C9F6-08D4-4523-B11D-536C09C3D6C8}"/>
              </a:ext>
            </a:extLst>
          </p:cNvPr>
          <p:cNvSpPr/>
          <p:nvPr/>
        </p:nvSpPr>
        <p:spPr>
          <a:xfrm>
            <a:off x="10907122" y="4033143"/>
            <a:ext cx="4379738" cy="75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ספורט </a:t>
            </a:r>
          </a:p>
          <a:p>
            <a:pPr lvl="2"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היכל הקונכייה ואצטדיון טוטו טרנר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831B471C-BDE4-4588-B203-C196E8321E80}"/>
              </a:ext>
            </a:extLst>
          </p:cNvPr>
          <p:cNvSpPr/>
          <p:nvPr/>
        </p:nvSpPr>
        <p:spPr>
          <a:xfrm>
            <a:off x="11324596" y="8231069"/>
            <a:ext cx="2888932" cy="1443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מוסדות חינוך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30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בתי ספר חטיבות עליונות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50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בתי ספר יסודיים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300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גנים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42435856-721D-4A58-A5D0-D53F98024110}"/>
              </a:ext>
            </a:extLst>
          </p:cNvPr>
          <p:cNvSpPr/>
          <p:nvPr/>
        </p:nvSpPr>
        <p:spPr>
          <a:xfrm>
            <a:off x="4120920" y="8434118"/>
            <a:ext cx="2412840" cy="756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כ- </a:t>
            </a: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30,000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סטודנטים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לומדים בעיר</a:t>
            </a:r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4F9E6AD0-AC59-42EA-A2A2-F1D4ED9D09D9}"/>
              </a:ext>
            </a:extLst>
          </p:cNvPr>
          <p:cNvSpPr/>
          <p:nvPr/>
        </p:nvSpPr>
        <p:spPr>
          <a:xfrm>
            <a:off x="11319402" y="1414083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043D2A98-B16E-4B54-A9B1-57EE895E9F5F}"/>
              </a:ext>
            </a:extLst>
          </p:cNvPr>
          <p:cNvSpPr/>
          <p:nvPr/>
        </p:nvSpPr>
        <p:spPr>
          <a:xfrm>
            <a:off x="11509902" y="1642683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2C80DF4F-A060-4C9F-82AD-5D0BE3560987}"/>
              </a:ext>
            </a:extLst>
          </p:cNvPr>
          <p:cNvSpPr/>
          <p:nvPr/>
        </p:nvSpPr>
        <p:spPr>
          <a:xfrm>
            <a:off x="14785621" y="5506295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8AC436DE-A8E5-4E9F-9E83-7560B7419452}"/>
              </a:ext>
            </a:extLst>
          </p:cNvPr>
          <p:cNvSpPr/>
          <p:nvPr/>
        </p:nvSpPr>
        <p:spPr>
          <a:xfrm>
            <a:off x="14976121" y="5734895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57B27B9A-29C3-4040-9DD1-823E6A16DAB8}"/>
              </a:ext>
            </a:extLst>
          </p:cNvPr>
          <p:cNvSpPr/>
          <p:nvPr/>
        </p:nvSpPr>
        <p:spPr>
          <a:xfrm>
            <a:off x="3973626" y="5774457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01F0507-7AC5-4A88-8197-F507653D94A4}"/>
              </a:ext>
            </a:extLst>
          </p:cNvPr>
          <p:cNvSpPr/>
          <p:nvPr/>
        </p:nvSpPr>
        <p:spPr>
          <a:xfrm>
            <a:off x="4164126" y="6003057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327014BC-18DE-4286-9AF3-2D6F5BBFD6D2}"/>
              </a:ext>
            </a:extLst>
          </p:cNvPr>
          <p:cNvSpPr/>
          <p:nvPr/>
        </p:nvSpPr>
        <p:spPr>
          <a:xfrm>
            <a:off x="14152858" y="8173222"/>
            <a:ext cx="433747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rtl="1">
              <a:lnSpc>
                <a:spcPts val="2660"/>
              </a:lnSpc>
              <a:spcBef>
                <a:spcPct val="0"/>
              </a:spcBef>
            </a:pP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6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פארקים עירוניים</a:t>
            </a: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  <a:p>
            <a:pPr lvl="1"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פארק האגדות, פארק מרמלדה, </a:t>
            </a:r>
          </a:p>
          <a:p>
            <a:pPr lvl="1"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פארק הילדים, פארק המשחקים, </a:t>
            </a:r>
          </a:p>
          <a:p>
            <a:pPr lvl="1"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פארק הנחל ופארק רמות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ar-EG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</a:t>
            </a:r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FDB227FB-5C01-4FAB-986B-AE6A27E1F262}"/>
              </a:ext>
            </a:extLst>
          </p:cNvPr>
          <p:cNvSpPr/>
          <p:nvPr/>
        </p:nvSpPr>
        <p:spPr>
          <a:xfrm>
            <a:off x="12576983" y="53117"/>
            <a:ext cx="5419753" cy="775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ts val="5856"/>
              </a:lnSpc>
            </a:pPr>
            <a:r>
              <a:rPr lang="he-IL" sz="4000" b="1" spc="108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מאפייני העיר באר שבע</a:t>
            </a:r>
          </a:p>
        </p:txBody>
      </p:sp>
      <p:sp>
        <p:nvSpPr>
          <p:cNvPr id="36" name="AutoShape 52">
            <a:extLst>
              <a:ext uri="{FF2B5EF4-FFF2-40B4-BE49-F238E27FC236}">
                <a16:creationId xmlns:a16="http://schemas.microsoft.com/office/drawing/2014/main" id="{9027757C-B03B-49D3-B6AC-4A912BFAE31F}"/>
              </a:ext>
            </a:extLst>
          </p:cNvPr>
          <p:cNvSpPr/>
          <p:nvPr/>
        </p:nvSpPr>
        <p:spPr>
          <a:xfrm>
            <a:off x="13333576" y="968523"/>
            <a:ext cx="3917628" cy="3319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8FD8202B-9DF1-4D06-B4D1-B37C1E2B4E00}"/>
              </a:ext>
            </a:extLst>
          </p:cNvPr>
          <p:cNvSpPr/>
          <p:nvPr/>
        </p:nvSpPr>
        <p:spPr>
          <a:xfrm>
            <a:off x="12149175" y="2191042"/>
            <a:ext cx="1083654" cy="1110985"/>
          </a:xfrm>
          <a:custGeom>
            <a:avLst/>
            <a:gdLst/>
            <a:ahLst/>
            <a:cxnLst/>
            <a:rect l="l" t="t" r="r" b="b"/>
            <a:pathLst>
              <a:path w="1049958" h="1036834">
                <a:moveTo>
                  <a:pt x="0" y="0"/>
                </a:moveTo>
                <a:lnTo>
                  <a:pt x="1049958" y="0"/>
                </a:lnTo>
                <a:lnTo>
                  <a:pt x="1049958" y="1036834"/>
                </a:lnTo>
                <a:lnTo>
                  <a:pt x="0" y="1036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45922A94-F9B9-4AAA-AF14-1D76192DA49B}"/>
              </a:ext>
            </a:extLst>
          </p:cNvPr>
          <p:cNvSpPr/>
          <p:nvPr/>
        </p:nvSpPr>
        <p:spPr>
          <a:xfrm>
            <a:off x="15609993" y="2227082"/>
            <a:ext cx="1143000" cy="944240"/>
          </a:xfrm>
          <a:custGeom>
            <a:avLst/>
            <a:gdLst/>
            <a:ahLst/>
            <a:cxnLst/>
            <a:rect l="l" t="t" r="r" b="b"/>
            <a:pathLst>
              <a:path w="1104725" h="1079869">
                <a:moveTo>
                  <a:pt x="0" y="0"/>
                </a:moveTo>
                <a:lnTo>
                  <a:pt x="1104725" y="0"/>
                </a:lnTo>
                <a:lnTo>
                  <a:pt x="1104725" y="1079868"/>
                </a:lnTo>
                <a:lnTo>
                  <a:pt x="0" y="1079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9" name="Freeform 40">
            <a:extLst>
              <a:ext uri="{FF2B5EF4-FFF2-40B4-BE49-F238E27FC236}">
                <a16:creationId xmlns:a16="http://schemas.microsoft.com/office/drawing/2014/main" id="{794ED306-CEEA-4451-B557-B00EFB36C5A2}"/>
              </a:ext>
            </a:extLst>
          </p:cNvPr>
          <p:cNvSpPr/>
          <p:nvPr/>
        </p:nvSpPr>
        <p:spPr>
          <a:xfrm>
            <a:off x="8553753" y="2214680"/>
            <a:ext cx="928718" cy="989605"/>
          </a:xfrm>
          <a:custGeom>
            <a:avLst/>
            <a:gdLst/>
            <a:ahLst/>
            <a:cxnLst/>
            <a:rect l="l" t="t" r="r" b="b"/>
            <a:pathLst>
              <a:path w="905249" h="907518">
                <a:moveTo>
                  <a:pt x="0" y="0"/>
                </a:moveTo>
                <a:lnTo>
                  <a:pt x="905249" y="0"/>
                </a:lnTo>
                <a:lnTo>
                  <a:pt x="905249" y="907518"/>
                </a:lnTo>
                <a:lnTo>
                  <a:pt x="0" y="907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7BB65113-53FF-4678-AEAF-B158F7184D0C}"/>
              </a:ext>
            </a:extLst>
          </p:cNvPr>
          <p:cNvSpPr/>
          <p:nvPr/>
        </p:nvSpPr>
        <p:spPr>
          <a:xfrm>
            <a:off x="15679271" y="6269935"/>
            <a:ext cx="1035995" cy="1019527"/>
          </a:xfrm>
          <a:custGeom>
            <a:avLst/>
            <a:gdLst/>
            <a:ahLst/>
            <a:cxnLst/>
            <a:rect l="l" t="t" r="r" b="b"/>
            <a:pathLst>
              <a:path w="1441267" h="1459511">
                <a:moveTo>
                  <a:pt x="0" y="0"/>
                </a:moveTo>
                <a:lnTo>
                  <a:pt x="1441268" y="0"/>
                </a:lnTo>
                <a:lnTo>
                  <a:pt x="1441268" y="1459511"/>
                </a:lnTo>
                <a:lnTo>
                  <a:pt x="0" y="14595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E85559AB-725C-4FFF-9FC9-DBE7A307779C}"/>
              </a:ext>
            </a:extLst>
          </p:cNvPr>
          <p:cNvSpPr/>
          <p:nvPr/>
        </p:nvSpPr>
        <p:spPr>
          <a:xfrm>
            <a:off x="12194164" y="6458040"/>
            <a:ext cx="1149798" cy="769930"/>
          </a:xfrm>
          <a:custGeom>
            <a:avLst/>
            <a:gdLst/>
            <a:ahLst/>
            <a:cxnLst/>
            <a:rect l="l" t="t" r="r" b="b"/>
            <a:pathLst>
              <a:path w="1268231" h="950020">
                <a:moveTo>
                  <a:pt x="0" y="0"/>
                </a:moveTo>
                <a:lnTo>
                  <a:pt x="1268231" y="0"/>
                </a:lnTo>
                <a:lnTo>
                  <a:pt x="1268231" y="950020"/>
                </a:lnTo>
                <a:lnTo>
                  <a:pt x="0" y="950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41CF63C0-709F-4DB3-B31D-241C374548FF}"/>
              </a:ext>
            </a:extLst>
          </p:cNvPr>
          <p:cNvSpPr/>
          <p:nvPr/>
        </p:nvSpPr>
        <p:spPr>
          <a:xfrm>
            <a:off x="5999707" y="8423104"/>
            <a:ext cx="6070947" cy="178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en-US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</a:rPr>
              <a:t>6</a:t>
            </a: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 מוסדות לימוד אקדמאיים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אוניברסיטת בן גוריון, האוניברסיטה הפתוחה,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המכללה האקדמית ע"ש סמי שמעון,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מכללת קיי, המכללה הטכנולוגית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ובית הספר למשחק ע"ש גודמן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9AA87769-0C4A-4D18-AD7D-3D6BE53C1BAC}"/>
              </a:ext>
            </a:extLst>
          </p:cNvPr>
          <p:cNvSpPr/>
          <p:nvPr/>
        </p:nvSpPr>
        <p:spPr>
          <a:xfrm>
            <a:off x="8584006" y="6867932"/>
            <a:ext cx="902350" cy="541613"/>
          </a:xfrm>
          <a:custGeom>
            <a:avLst/>
            <a:gdLst/>
            <a:ahLst/>
            <a:cxnLst/>
            <a:rect l="l" t="t" r="r" b="b"/>
            <a:pathLst>
              <a:path w="847567" h="504302">
                <a:moveTo>
                  <a:pt x="0" y="0"/>
                </a:moveTo>
                <a:lnTo>
                  <a:pt x="847567" y="0"/>
                </a:lnTo>
                <a:lnTo>
                  <a:pt x="847567" y="504302"/>
                </a:lnTo>
                <a:lnTo>
                  <a:pt x="0" y="504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7" name="Freeform 7">
            <a:extLst>
              <a:ext uri="{FF2B5EF4-FFF2-40B4-BE49-F238E27FC236}">
                <a16:creationId xmlns:a16="http://schemas.microsoft.com/office/drawing/2014/main" id="{1AEEF91B-84F2-4902-84EA-A44219E21677}"/>
              </a:ext>
            </a:extLst>
          </p:cNvPr>
          <p:cNvSpPr/>
          <p:nvPr/>
        </p:nvSpPr>
        <p:spPr>
          <a:xfrm>
            <a:off x="5092953" y="6692933"/>
            <a:ext cx="496715" cy="704880"/>
          </a:xfrm>
          <a:custGeom>
            <a:avLst/>
            <a:gdLst/>
            <a:ahLst/>
            <a:cxnLst/>
            <a:rect l="l" t="t" r="r" b="b"/>
            <a:pathLst>
              <a:path w="1009633" h="1392597">
                <a:moveTo>
                  <a:pt x="0" y="0"/>
                </a:moveTo>
                <a:lnTo>
                  <a:pt x="1009633" y="0"/>
                </a:lnTo>
                <a:lnTo>
                  <a:pt x="1009633" y="1392598"/>
                </a:lnTo>
                <a:lnTo>
                  <a:pt x="0" y="13925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0" name="אליפסה 49">
            <a:extLst>
              <a:ext uri="{FF2B5EF4-FFF2-40B4-BE49-F238E27FC236}">
                <a16:creationId xmlns:a16="http://schemas.microsoft.com/office/drawing/2014/main" id="{D2E7F220-97AD-4B53-957B-2049769FE8CA}"/>
              </a:ext>
            </a:extLst>
          </p:cNvPr>
          <p:cNvSpPr/>
          <p:nvPr/>
        </p:nvSpPr>
        <p:spPr>
          <a:xfrm>
            <a:off x="545267" y="5766794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16E172FC-4827-42E0-805D-071D1389027C}"/>
              </a:ext>
            </a:extLst>
          </p:cNvPr>
          <p:cNvSpPr/>
          <p:nvPr/>
        </p:nvSpPr>
        <p:spPr>
          <a:xfrm>
            <a:off x="735767" y="5995394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2" name="מלבן 51">
            <a:extLst>
              <a:ext uri="{FF2B5EF4-FFF2-40B4-BE49-F238E27FC236}">
                <a16:creationId xmlns:a16="http://schemas.microsoft.com/office/drawing/2014/main" id="{52CE5854-D42A-48D6-9A10-1F5FDCD0F49C}"/>
              </a:ext>
            </a:extLst>
          </p:cNvPr>
          <p:cNvSpPr/>
          <p:nvPr/>
        </p:nvSpPr>
        <p:spPr>
          <a:xfrm>
            <a:off x="356690" y="8426192"/>
            <a:ext cx="3068523" cy="756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סיפוח מועצת נאות חובב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לרשות העירייה</a:t>
            </a: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4C9CA67D-ABE4-4885-BB4F-092308EE6D3E}"/>
              </a:ext>
            </a:extLst>
          </p:cNvPr>
          <p:cNvSpPr/>
          <p:nvPr/>
        </p:nvSpPr>
        <p:spPr>
          <a:xfrm>
            <a:off x="3973626" y="1345485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4" name="אליפסה 53">
            <a:extLst>
              <a:ext uri="{FF2B5EF4-FFF2-40B4-BE49-F238E27FC236}">
                <a16:creationId xmlns:a16="http://schemas.microsoft.com/office/drawing/2014/main" id="{782E7AD8-F713-432E-A7B9-9A4EA306CF0B}"/>
              </a:ext>
            </a:extLst>
          </p:cNvPr>
          <p:cNvSpPr/>
          <p:nvPr/>
        </p:nvSpPr>
        <p:spPr>
          <a:xfrm>
            <a:off x="4164126" y="1574085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5" name="מלבן 54">
            <a:extLst>
              <a:ext uri="{FF2B5EF4-FFF2-40B4-BE49-F238E27FC236}">
                <a16:creationId xmlns:a16="http://schemas.microsoft.com/office/drawing/2014/main" id="{D85718DD-1618-466C-B089-16A3704E5B78}"/>
              </a:ext>
            </a:extLst>
          </p:cNvPr>
          <p:cNvSpPr/>
          <p:nvPr/>
        </p:nvSpPr>
        <p:spPr>
          <a:xfrm>
            <a:off x="3577458" y="3991082"/>
            <a:ext cx="3556693" cy="1795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6 בסיסי צה"ל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עיר </a:t>
            </a:r>
            <a:r>
              <a:rPr lang="he-IL" dirty="0" err="1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הבה"דים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, פיקוד דרום, מחנה נתן, קריית המודיעין והתקשוב, חצרים ו</a:t>
            </a:r>
            <a:r>
              <a:rPr lang="he-IL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</a:rPr>
              <a:t>בית הספר למקצועות המחשב</a:t>
            </a:r>
            <a:endParaRPr lang="he-IL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</p:txBody>
      </p:sp>
      <p:sp>
        <p:nvSpPr>
          <p:cNvPr id="59" name="Freeform 12">
            <a:extLst>
              <a:ext uri="{FF2B5EF4-FFF2-40B4-BE49-F238E27FC236}">
                <a16:creationId xmlns:a16="http://schemas.microsoft.com/office/drawing/2014/main" id="{A37D1B01-DF92-4FD3-A7E0-5AED813BC0EA}"/>
              </a:ext>
            </a:extLst>
          </p:cNvPr>
          <p:cNvSpPr/>
          <p:nvPr/>
        </p:nvSpPr>
        <p:spPr>
          <a:xfrm>
            <a:off x="4714730" y="2095259"/>
            <a:ext cx="1099041" cy="1017980"/>
          </a:xfrm>
          <a:custGeom>
            <a:avLst/>
            <a:gdLst/>
            <a:ahLst/>
            <a:cxnLst/>
            <a:rect l="l" t="t" r="r" b="b"/>
            <a:pathLst>
              <a:path w="1349018" h="1247842">
                <a:moveTo>
                  <a:pt x="0" y="0"/>
                </a:moveTo>
                <a:lnTo>
                  <a:pt x="1349018" y="0"/>
                </a:lnTo>
                <a:lnTo>
                  <a:pt x="1349018" y="1247842"/>
                </a:lnTo>
                <a:lnTo>
                  <a:pt x="0" y="124784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0" name="Freeform 11">
            <a:extLst>
              <a:ext uri="{FF2B5EF4-FFF2-40B4-BE49-F238E27FC236}">
                <a16:creationId xmlns:a16="http://schemas.microsoft.com/office/drawing/2014/main" id="{8093A9F5-6BF1-4AF6-AE1A-7C1996250A94}"/>
              </a:ext>
            </a:extLst>
          </p:cNvPr>
          <p:cNvSpPr/>
          <p:nvPr/>
        </p:nvSpPr>
        <p:spPr>
          <a:xfrm>
            <a:off x="1464462" y="6356219"/>
            <a:ext cx="1085410" cy="1258447"/>
          </a:xfrm>
          <a:custGeom>
            <a:avLst/>
            <a:gdLst/>
            <a:ahLst/>
            <a:cxnLst/>
            <a:rect l="l" t="t" r="r" b="b"/>
            <a:pathLst>
              <a:path w="1085410" h="1258447">
                <a:moveTo>
                  <a:pt x="0" y="0"/>
                </a:moveTo>
                <a:lnTo>
                  <a:pt x="1085410" y="0"/>
                </a:lnTo>
                <a:lnTo>
                  <a:pt x="1085410" y="1258447"/>
                </a:lnTo>
                <a:lnTo>
                  <a:pt x="0" y="12584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3" name="אליפסה 62">
            <a:extLst>
              <a:ext uri="{FF2B5EF4-FFF2-40B4-BE49-F238E27FC236}">
                <a16:creationId xmlns:a16="http://schemas.microsoft.com/office/drawing/2014/main" id="{AC59B597-83F9-4637-82BA-C36191F9E8F2}"/>
              </a:ext>
            </a:extLst>
          </p:cNvPr>
          <p:cNvSpPr/>
          <p:nvPr/>
        </p:nvSpPr>
        <p:spPr>
          <a:xfrm>
            <a:off x="507407" y="1414083"/>
            <a:ext cx="2743200" cy="2590800"/>
          </a:xfrm>
          <a:prstGeom prst="ellipse">
            <a:avLst/>
          </a:prstGeom>
          <a:solidFill>
            <a:schemeClr val="bg1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4" name="אליפסה 63">
            <a:extLst>
              <a:ext uri="{FF2B5EF4-FFF2-40B4-BE49-F238E27FC236}">
                <a16:creationId xmlns:a16="http://schemas.microsoft.com/office/drawing/2014/main" id="{0D9C3029-5795-4914-90B4-864B603C754C}"/>
              </a:ext>
            </a:extLst>
          </p:cNvPr>
          <p:cNvSpPr/>
          <p:nvPr/>
        </p:nvSpPr>
        <p:spPr>
          <a:xfrm>
            <a:off x="697907" y="1642683"/>
            <a:ext cx="2362200" cy="213360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מלבן 64">
            <a:extLst>
              <a:ext uri="{FF2B5EF4-FFF2-40B4-BE49-F238E27FC236}">
                <a16:creationId xmlns:a16="http://schemas.microsoft.com/office/drawing/2014/main" id="{6FEA8FFE-EA1C-495C-8540-F9549E7691BF}"/>
              </a:ext>
            </a:extLst>
          </p:cNvPr>
          <p:cNvSpPr/>
          <p:nvPr/>
        </p:nvSpPr>
        <p:spPr>
          <a:xfrm>
            <a:off x="318830" y="4073481"/>
            <a:ext cx="3068523" cy="756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5 כניסות לעיר </a:t>
            </a:r>
          </a:p>
          <a:p>
            <a:pPr algn="ctr" rtl="1">
              <a:lnSpc>
                <a:spcPts val="266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לא כולל צירי עפר</a:t>
            </a: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</p:txBody>
      </p:sp>
      <p:sp>
        <p:nvSpPr>
          <p:cNvPr id="68" name="Freeform 15">
            <a:extLst>
              <a:ext uri="{FF2B5EF4-FFF2-40B4-BE49-F238E27FC236}">
                <a16:creationId xmlns:a16="http://schemas.microsoft.com/office/drawing/2014/main" id="{F62E7CF0-661E-4AC6-B80A-7249BDD20965}"/>
              </a:ext>
            </a:extLst>
          </p:cNvPr>
          <p:cNvSpPr/>
          <p:nvPr/>
        </p:nvSpPr>
        <p:spPr>
          <a:xfrm>
            <a:off x="1430328" y="2248859"/>
            <a:ext cx="921246" cy="921246"/>
          </a:xfrm>
          <a:custGeom>
            <a:avLst/>
            <a:gdLst/>
            <a:ahLst/>
            <a:cxnLst/>
            <a:rect l="l" t="t" r="r" b="b"/>
            <a:pathLst>
              <a:path w="921246" h="921246">
                <a:moveTo>
                  <a:pt x="0" y="0"/>
                </a:moveTo>
                <a:lnTo>
                  <a:pt x="921246" y="0"/>
                </a:lnTo>
                <a:lnTo>
                  <a:pt x="921246" y="921246"/>
                </a:lnTo>
                <a:lnTo>
                  <a:pt x="0" y="921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5918E3E-4446-8273-E210-D6382AB0C51B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1EA6ABA-8F71-3F0E-E232-CDBD535C7E03}"/>
              </a:ext>
            </a:extLst>
          </p:cNvPr>
          <p:cNvSpPr/>
          <p:nvPr/>
        </p:nvSpPr>
        <p:spPr>
          <a:xfrm>
            <a:off x="89452" y="9624663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AEF4F0CF-2305-F583-0D03-98FF328A894E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9847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29">
            <a:extLst>
              <a:ext uri="{FF2B5EF4-FFF2-40B4-BE49-F238E27FC236}">
                <a16:creationId xmlns:a16="http://schemas.microsoft.com/office/drawing/2014/main" id="{5D7C7C68-68C0-49BC-84BC-553EE4C04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7860"/>
          <a:stretch/>
        </p:blipFill>
        <p:spPr>
          <a:xfrm>
            <a:off x="4736072" y="1803609"/>
            <a:ext cx="4190999" cy="3318412"/>
          </a:xfrm>
          <a:prstGeom prst="rect">
            <a:avLst/>
          </a:prstGeom>
          <a:ln w="3175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</p:pic>
      <p:sp>
        <p:nvSpPr>
          <p:cNvPr id="18" name="Google Shape;109;p15">
            <a:extLst>
              <a:ext uri="{FF2B5EF4-FFF2-40B4-BE49-F238E27FC236}">
                <a16:creationId xmlns:a16="http://schemas.microsoft.com/office/drawing/2014/main" id="{88B52164-C52B-442B-9F9C-77ECC49B3E2F}"/>
              </a:ext>
            </a:extLst>
          </p:cNvPr>
          <p:cNvSpPr txBox="1"/>
          <p:nvPr/>
        </p:nvSpPr>
        <p:spPr>
          <a:xfrm>
            <a:off x="13780282" y="-26972"/>
            <a:ext cx="3822328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rtl="1">
              <a:lnSpc>
                <a:spcPts val="7150"/>
              </a:lnSpc>
              <a:spcBef>
                <a:spcPct val="0"/>
              </a:spcBef>
              <a:buNone/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dirty="0">
                <a:sym typeface="DM Sans"/>
              </a:rPr>
              <a:t>פעילות מבצעית</a:t>
            </a:r>
            <a:endParaRPr dirty="0">
              <a:sym typeface="DM Sans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83203B76-A2D2-4349-B3B6-92C7F5634CA4}"/>
              </a:ext>
            </a:extLst>
          </p:cNvPr>
          <p:cNvSpPr/>
          <p:nvPr/>
        </p:nvSpPr>
        <p:spPr>
          <a:xfrm flipV="1">
            <a:off x="14325600" y="1028700"/>
            <a:ext cx="2731692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90933BF-85FB-8660-DBAD-A807C73ECE3D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6AB144BA-6806-DC6D-019C-BFEE928DCDF6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8C5B46C2-35CB-FF06-FA3C-0134F82409D6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CE9A86C-E018-431E-B74D-27FDF41689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14"/>
          <a:stretch/>
        </p:blipFill>
        <p:spPr>
          <a:xfrm>
            <a:off x="463863" y="5845949"/>
            <a:ext cx="4330017" cy="3318411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  <a:effectLst/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E0BE086-C42B-4106-8308-37A0F4DFDC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7916" r="3372" b="7035"/>
          <a:stretch/>
        </p:blipFill>
        <p:spPr>
          <a:xfrm>
            <a:off x="5211714" y="5860516"/>
            <a:ext cx="4313768" cy="3318411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  <a:effectLst/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607F3CF3-2CAF-4E61-A234-669AD141CF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13125" r="702" b="8569"/>
          <a:stretch/>
        </p:blipFill>
        <p:spPr>
          <a:xfrm>
            <a:off x="13797804" y="1775569"/>
            <a:ext cx="4145986" cy="3318415"/>
          </a:xfrm>
          <a:prstGeom prst="rect">
            <a:avLst/>
          </a:prstGeom>
          <a:ln w="3175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DFF356FA-7A31-4A21-8364-A693060EF1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017"/>
          <a:stretch/>
        </p:blipFill>
        <p:spPr>
          <a:xfrm>
            <a:off x="9912708" y="5875082"/>
            <a:ext cx="3250808" cy="3289278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  <a:effectLst/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359135E4-4689-4FFA-B335-3E563D6BD8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r="3924" b="3891"/>
          <a:stretch/>
        </p:blipFill>
        <p:spPr>
          <a:xfrm rot="16200000">
            <a:off x="9724190" y="1263079"/>
            <a:ext cx="3318414" cy="4343399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  <a:effectLst/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968F0984-21DC-48BD-BBFB-5CF508088F0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83" b="-1"/>
          <a:stretch/>
        </p:blipFill>
        <p:spPr>
          <a:xfrm>
            <a:off x="297457" y="1769738"/>
            <a:ext cx="4190999" cy="3365255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4" name="דיו 43">
                <a:extLst>
                  <a:ext uri="{FF2B5EF4-FFF2-40B4-BE49-F238E27FC236}">
                    <a16:creationId xmlns:a16="http://schemas.microsoft.com/office/drawing/2014/main" id="{BCFBD806-FED5-451D-A6F5-68622D20938B}"/>
                  </a:ext>
                </a:extLst>
              </p14:cNvPr>
              <p14:cNvContentPartPr/>
              <p14:nvPr/>
            </p14:nvContentPartPr>
            <p14:xfrm>
              <a:off x="11124078" y="6762611"/>
              <a:ext cx="123480" cy="122031"/>
            </p14:xfrm>
          </p:contentPart>
        </mc:Choice>
        <mc:Fallback xmlns="">
          <p:pic>
            <p:nvPicPr>
              <p:cNvPr id="44" name="דיו 43">
                <a:extLst>
                  <a:ext uri="{FF2B5EF4-FFF2-40B4-BE49-F238E27FC236}">
                    <a16:creationId xmlns:a16="http://schemas.microsoft.com/office/drawing/2014/main" id="{BCFBD806-FED5-451D-A6F5-68622D2093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104998" y="6743532"/>
                <a:ext cx="161280" cy="159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דיו 51">
                <a:extLst>
                  <a:ext uri="{FF2B5EF4-FFF2-40B4-BE49-F238E27FC236}">
                    <a16:creationId xmlns:a16="http://schemas.microsoft.com/office/drawing/2014/main" id="{161C0D85-E5B7-4F0D-B500-BB6C4E571385}"/>
                  </a:ext>
                </a:extLst>
              </p14:cNvPr>
              <p14:cNvContentPartPr/>
              <p14:nvPr/>
            </p14:nvContentPartPr>
            <p14:xfrm>
              <a:off x="11109138" y="7458442"/>
              <a:ext cx="123480" cy="89280"/>
            </p14:xfrm>
          </p:contentPart>
        </mc:Choice>
        <mc:Fallback xmlns="">
          <p:pic>
            <p:nvPicPr>
              <p:cNvPr id="52" name="דיו 51">
                <a:extLst>
                  <a:ext uri="{FF2B5EF4-FFF2-40B4-BE49-F238E27FC236}">
                    <a16:creationId xmlns:a16="http://schemas.microsoft.com/office/drawing/2014/main" id="{161C0D85-E5B7-4F0D-B500-BB6C4E57138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90058" y="7439362"/>
                <a:ext cx="1612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47B6218-67BA-4B18-ABCE-96C18DE5AFEF}"/>
              </a:ext>
            </a:extLst>
          </p:cNvPr>
          <p:cNvSpPr txBox="1"/>
          <p:nvPr/>
        </p:nvSpPr>
        <p:spPr>
          <a:xfrm>
            <a:off x="6231631" y="5463149"/>
            <a:ext cx="34132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עבירות מסוג צער בע"ח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38F69DF-71C7-4B69-B370-0707FA256D3C}"/>
              </a:ext>
            </a:extLst>
          </p:cNvPr>
          <p:cNvSpPr txBox="1"/>
          <p:nvPr/>
        </p:nvSpPr>
        <p:spPr>
          <a:xfrm>
            <a:off x="10349769" y="5483226"/>
            <a:ext cx="34132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אכיפת חוק האופניים 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3520541D-461C-4CC3-B4F8-48D485E408F9}"/>
              </a:ext>
            </a:extLst>
          </p:cNvPr>
          <p:cNvSpPr txBox="1"/>
          <p:nvPr/>
        </p:nvSpPr>
        <p:spPr>
          <a:xfrm>
            <a:off x="1597296" y="5432653"/>
            <a:ext cx="34132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פעילות קהילתית 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206FEC95-9EB2-496B-8ADB-AF4F2C9CD833}"/>
              </a:ext>
            </a:extLst>
          </p:cNvPr>
          <p:cNvSpPr txBox="1"/>
          <p:nvPr/>
        </p:nvSpPr>
        <p:spPr>
          <a:xfrm>
            <a:off x="14154551" y="5519497"/>
            <a:ext cx="43300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מטרדי רעש ובריונות בכבישים 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1BAE18DA-3A00-4CC2-B3D7-59793F400713}"/>
              </a:ext>
            </a:extLst>
          </p:cNvPr>
          <p:cNvSpPr txBox="1"/>
          <p:nvPr/>
        </p:nvSpPr>
        <p:spPr>
          <a:xfrm>
            <a:off x="11690691" y="1408015"/>
            <a:ext cx="40007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סיורי מניעה ואכיפה מוגברים וממוקדים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BB31E3B0-F3BD-4BD9-9941-F7724D15272C}"/>
              </a:ext>
            </a:extLst>
          </p:cNvPr>
          <p:cNvSpPr txBox="1"/>
          <p:nvPr/>
        </p:nvSpPr>
        <p:spPr>
          <a:xfrm>
            <a:off x="228600" y="139408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1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פעילות מניעה ואכיפה כנגד עברייני תנועה 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FF9F6DD3-6F83-4A85-9542-5041396E3B94}"/>
              </a:ext>
            </a:extLst>
          </p:cNvPr>
          <p:cNvSpPr txBox="1"/>
          <p:nvPr/>
        </p:nvSpPr>
        <p:spPr>
          <a:xfrm>
            <a:off x="5167536" y="138743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מבצע א</a:t>
            </a:r>
            <a:r>
              <a:rPr lang="he-IL" sz="18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כיפת עישון במרחב הציבורי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318778FD-77BB-4474-B492-DBC9BF95746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300" r="6155" b="5323"/>
          <a:stretch/>
        </p:blipFill>
        <p:spPr>
          <a:xfrm>
            <a:off x="13555097" y="5888401"/>
            <a:ext cx="4245477" cy="32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59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5">
            <a:extLst>
              <a:ext uri="{FF2B5EF4-FFF2-40B4-BE49-F238E27FC236}">
                <a16:creationId xmlns:a16="http://schemas.microsoft.com/office/drawing/2014/main" id="{71D60FB3-9614-4192-B9EF-E0875F266BC4}"/>
              </a:ext>
            </a:extLst>
          </p:cNvPr>
          <p:cNvSpPr/>
          <p:nvPr/>
        </p:nvSpPr>
        <p:spPr>
          <a:xfrm rot="-5400000">
            <a:off x="12556200" y="5626525"/>
            <a:ext cx="8568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58" name="TextBox 4">
            <a:extLst>
              <a:ext uri="{FF2B5EF4-FFF2-40B4-BE49-F238E27FC236}">
                <a16:creationId xmlns:a16="http://schemas.microsoft.com/office/drawing/2014/main" id="{6A61C58B-74F3-4A4A-A917-2622BDCD8172}"/>
              </a:ext>
            </a:extLst>
          </p:cNvPr>
          <p:cNvSpPr txBox="1"/>
          <p:nvPr/>
        </p:nvSpPr>
        <p:spPr>
          <a:xfrm>
            <a:off x="247892" y="-2760240"/>
            <a:ext cx="2342908" cy="243215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40"/>
              </a:lnSpc>
            </a:pPr>
            <a:endParaRPr sz="2200" b="1">
              <a:solidFill>
                <a:schemeClr val="tx1">
                  <a:lumMod val="95000"/>
                  <a:lumOff val="5000"/>
                </a:schemeClr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06400" y="-128511"/>
            <a:ext cx="4445867" cy="933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8456"/>
              </a:lnSpc>
              <a:spcBef>
                <a:spcPct val="0"/>
              </a:spcBef>
            </a:pPr>
            <a:r>
              <a:rPr lang="he-IL" sz="4000" b="1" spc="156" dirty="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אתגרים מרכזיים 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4262534" y="959152"/>
            <a:ext cx="2964811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22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A751627F-DBCF-4CF3-B3B7-CE60627BBFDE}"/>
              </a:ext>
            </a:extLst>
          </p:cNvPr>
          <p:cNvSpPr/>
          <p:nvPr/>
        </p:nvSpPr>
        <p:spPr>
          <a:xfrm>
            <a:off x="16367130" y="17145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id="{BBDB7317-CC6A-4EA4-A756-5FB3EE932EF6}"/>
              </a:ext>
            </a:extLst>
          </p:cNvPr>
          <p:cNvSpPr/>
          <p:nvPr/>
        </p:nvSpPr>
        <p:spPr>
          <a:xfrm>
            <a:off x="16367130" y="24765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23" name="AutoShape 21">
            <a:extLst>
              <a:ext uri="{FF2B5EF4-FFF2-40B4-BE49-F238E27FC236}">
                <a16:creationId xmlns:a16="http://schemas.microsoft.com/office/drawing/2014/main" id="{B409A541-7474-422F-A62B-C9D88700A3F9}"/>
              </a:ext>
            </a:extLst>
          </p:cNvPr>
          <p:cNvSpPr/>
          <p:nvPr/>
        </p:nvSpPr>
        <p:spPr>
          <a:xfrm>
            <a:off x="16367130" y="33147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26" name="AutoShape 20">
            <a:extLst>
              <a:ext uri="{FF2B5EF4-FFF2-40B4-BE49-F238E27FC236}">
                <a16:creationId xmlns:a16="http://schemas.microsoft.com/office/drawing/2014/main" id="{5B04840B-E192-4E5B-B225-6E2AFE835DD8}"/>
              </a:ext>
            </a:extLst>
          </p:cNvPr>
          <p:cNvSpPr/>
          <p:nvPr/>
        </p:nvSpPr>
        <p:spPr>
          <a:xfrm>
            <a:off x="16390200" y="40767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AutoShape 21">
            <a:extLst>
              <a:ext uri="{FF2B5EF4-FFF2-40B4-BE49-F238E27FC236}">
                <a16:creationId xmlns:a16="http://schemas.microsoft.com/office/drawing/2014/main" id="{81B32B0B-B401-4A44-B3F4-EFCEF3F8CEE7}"/>
              </a:ext>
            </a:extLst>
          </p:cNvPr>
          <p:cNvSpPr/>
          <p:nvPr/>
        </p:nvSpPr>
        <p:spPr>
          <a:xfrm>
            <a:off x="16390200" y="49149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5" name="AutoShape 20">
            <a:extLst>
              <a:ext uri="{FF2B5EF4-FFF2-40B4-BE49-F238E27FC236}">
                <a16:creationId xmlns:a16="http://schemas.microsoft.com/office/drawing/2014/main" id="{0F794532-E20B-4121-A6FA-E2F7C8BA3AD2}"/>
              </a:ext>
            </a:extLst>
          </p:cNvPr>
          <p:cNvSpPr/>
          <p:nvPr/>
        </p:nvSpPr>
        <p:spPr>
          <a:xfrm>
            <a:off x="16367130" y="56769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43" name="AutoShape 21">
            <a:extLst>
              <a:ext uri="{FF2B5EF4-FFF2-40B4-BE49-F238E27FC236}">
                <a16:creationId xmlns:a16="http://schemas.microsoft.com/office/drawing/2014/main" id="{0BC9DB76-3819-4706-B23A-0EC5F5E88DF0}"/>
              </a:ext>
            </a:extLst>
          </p:cNvPr>
          <p:cNvSpPr/>
          <p:nvPr/>
        </p:nvSpPr>
        <p:spPr>
          <a:xfrm>
            <a:off x="16367130" y="64389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 dirty="0"/>
          </a:p>
        </p:txBody>
      </p:sp>
      <p:sp>
        <p:nvSpPr>
          <p:cNvPr id="47" name="AutoShape 20">
            <a:extLst>
              <a:ext uri="{FF2B5EF4-FFF2-40B4-BE49-F238E27FC236}">
                <a16:creationId xmlns:a16="http://schemas.microsoft.com/office/drawing/2014/main" id="{157E851D-6E16-456D-B4B1-E147D516D7B2}"/>
              </a:ext>
            </a:extLst>
          </p:cNvPr>
          <p:cNvSpPr/>
          <p:nvPr/>
        </p:nvSpPr>
        <p:spPr>
          <a:xfrm>
            <a:off x="16367130" y="72771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51" name="AutoShape 21">
            <a:extLst>
              <a:ext uri="{FF2B5EF4-FFF2-40B4-BE49-F238E27FC236}">
                <a16:creationId xmlns:a16="http://schemas.microsoft.com/office/drawing/2014/main" id="{22E2E0A9-45FF-4A47-BA8D-6DCD4629F88F}"/>
              </a:ext>
            </a:extLst>
          </p:cNvPr>
          <p:cNvSpPr/>
          <p:nvPr/>
        </p:nvSpPr>
        <p:spPr>
          <a:xfrm>
            <a:off x="16367130" y="80391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55" name="AutoShape 20">
            <a:extLst>
              <a:ext uri="{FF2B5EF4-FFF2-40B4-BE49-F238E27FC236}">
                <a16:creationId xmlns:a16="http://schemas.microsoft.com/office/drawing/2014/main" id="{84F0AA27-AF79-4F17-932D-94AD52A965CA}"/>
              </a:ext>
            </a:extLst>
          </p:cNvPr>
          <p:cNvSpPr/>
          <p:nvPr/>
        </p:nvSpPr>
        <p:spPr>
          <a:xfrm>
            <a:off x="16367130" y="88773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D21E3870-0EDA-4BD5-A367-4FFE324AB25A}"/>
              </a:ext>
            </a:extLst>
          </p:cNvPr>
          <p:cNvSpPr txBox="1"/>
          <p:nvPr/>
        </p:nvSpPr>
        <p:spPr>
          <a:xfrm>
            <a:off x="2021382" y="1232700"/>
            <a:ext cx="14245236" cy="86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באר שבע כעיר מטרופולין מאופיינת ביוממות גבוהה מאוד 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סד"כ שיטור עירוני קטן ביחס לצרכי העיר המתפתחים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תחנת משטרה עם </a:t>
            </a:r>
            <a:r>
              <a:rPr lang="en-US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</a:rPr>
              <a:t>274</a:t>
            </a: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תקנים- </a:t>
            </a:r>
            <a:r>
              <a:rPr lang="he-IL" sz="26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היקף קטן ביחס לצרכי העיר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הפער בין רמת הביטחון ביחס לחוסר בתחושת הביטחון 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רשויות, מועצות והפזורה הסובבת את העיר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פיתוח שכונות חדשות- </a:t>
            </a:r>
            <a:r>
              <a:rPr lang="he-IL" sz="26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קיימות 6 שכונות חדשות בבנייה 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קושי בהרחבת סמכויות לפקחים מסייעים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מצב סוציו אקונומי של העיר והישובים הסובבים  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מעבר יחידות צה"ל לעיר באר שבע 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סיפוח מועצת נאות חובב לרשות העירייה</a:t>
            </a:r>
          </a:p>
          <a:p>
            <a:pPr indent="-176533" algn="r" rtl="1">
              <a:lnSpc>
                <a:spcPct val="200000"/>
              </a:lnSpc>
            </a:pPr>
            <a:r>
              <a:rPr lang="he-IL" sz="26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גיוס ושימור פקחים ושוטרים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54CB4E0-8255-C91E-179E-F24FEDCAFCCD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2192A61-12B8-2D20-8B0B-4ABD7C116556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0926DBE-D4EA-C7B5-59FB-FD84C27CD000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AutoShape 20">
            <a:extLst>
              <a:ext uri="{FF2B5EF4-FFF2-40B4-BE49-F238E27FC236}">
                <a16:creationId xmlns:a16="http://schemas.microsoft.com/office/drawing/2014/main" id="{F488DDBB-FB13-471E-8C62-A64F7B964C94}"/>
              </a:ext>
            </a:extLst>
          </p:cNvPr>
          <p:cNvSpPr/>
          <p:nvPr/>
        </p:nvSpPr>
        <p:spPr>
          <a:xfrm>
            <a:off x="16367130" y="9639300"/>
            <a:ext cx="900000" cy="0"/>
          </a:xfrm>
          <a:prstGeom prst="line">
            <a:avLst/>
          </a:prstGeom>
          <a:ln w="38100" cap="flat">
            <a:solidFill>
              <a:srgbClr val="2D4E77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7128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4">
            <a:extLst>
              <a:ext uri="{FF2B5EF4-FFF2-40B4-BE49-F238E27FC236}">
                <a16:creationId xmlns:a16="http://schemas.microsoft.com/office/drawing/2014/main" id="{D0643583-F119-4D12-B8B1-253E220F4BDE}"/>
              </a:ext>
            </a:extLst>
          </p:cNvPr>
          <p:cNvGrpSpPr/>
          <p:nvPr/>
        </p:nvGrpSpPr>
        <p:grpSpPr>
          <a:xfrm>
            <a:off x="7618918" y="2834843"/>
            <a:ext cx="3080647" cy="4308644"/>
            <a:chOff x="0" y="0"/>
            <a:chExt cx="811364" cy="1025077"/>
          </a:xfrm>
        </p:grpSpPr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BB48D4DF-74C2-4926-BD2A-15034216AAA7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7" name="TextBox 16">
              <a:extLst>
                <a:ext uri="{FF2B5EF4-FFF2-40B4-BE49-F238E27FC236}">
                  <a16:creationId xmlns:a16="http://schemas.microsoft.com/office/drawing/2014/main" id="{6B2A87B9-A638-46C0-B94D-8736E5253C1C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92" name="Group 17">
            <a:extLst>
              <a:ext uri="{FF2B5EF4-FFF2-40B4-BE49-F238E27FC236}">
                <a16:creationId xmlns:a16="http://schemas.microsoft.com/office/drawing/2014/main" id="{BC22C2A4-2EF2-4650-9D60-8FA08A4D740F}"/>
              </a:ext>
            </a:extLst>
          </p:cNvPr>
          <p:cNvGrpSpPr/>
          <p:nvPr/>
        </p:nvGrpSpPr>
        <p:grpSpPr>
          <a:xfrm>
            <a:off x="8479234" y="1456983"/>
            <a:ext cx="1623060" cy="1623060"/>
            <a:chOff x="0" y="0"/>
            <a:chExt cx="812800" cy="812800"/>
          </a:xfrm>
        </p:grpSpPr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4029ED98-4836-4061-8A00-ECC06C6BC3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94" name="TextBox 19">
              <a:extLst>
                <a:ext uri="{FF2B5EF4-FFF2-40B4-BE49-F238E27FC236}">
                  <a16:creationId xmlns:a16="http://schemas.microsoft.com/office/drawing/2014/main" id="{6F35CA3F-E915-4B95-9C3F-784009760AB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21" name="Freeform 31">
            <a:extLst>
              <a:ext uri="{FF2B5EF4-FFF2-40B4-BE49-F238E27FC236}">
                <a16:creationId xmlns:a16="http://schemas.microsoft.com/office/drawing/2014/main" id="{964C1255-5332-4A69-BCC1-25BAE0896F40}"/>
              </a:ext>
            </a:extLst>
          </p:cNvPr>
          <p:cNvSpPr/>
          <p:nvPr/>
        </p:nvSpPr>
        <p:spPr>
          <a:xfrm rot="-10800000">
            <a:off x="8926682" y="2580175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104" name="Group 14">
            <a:extLst>
              <a:ext uri="{FF2B5EF4-FFF2-40B4-BE49-F238E27FC236}">
                <a16:creationId xmlns:a16="http://schemas.microsoft.com/office/drawing/2014/main" id="{08C07CA2-D3BC-4183-ABC3-C7D804415AF0}"/>
              </a:ext>
            </a:extLst>
          </p:cNvPr>
          <p:cNvGrpSpPr/>
          <p:nvPr/>
        </p:nvGrpSpPr>
        <p:grpSpPr>
          <a:xfrm>
            <a:off x="14605595" y="2851047"/>
            <a:ext cx="3152684" cy="4308644"/>
            <a:chOff x="0" y="0"/>
            <a:chExt cx="811364" cy="1025077"/>
          </a:xfrm>
        </p:grpSpPr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09B470E2-D3AE-48BC-A841-AD91B69BFFC2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06" name="TextBox 16">
              <a:extLst>
                <a:ext uri="{FF2B5EF4-FFF2-40B4-BE49-F238E27FC236}">
                  <a16:creationId xmlns:a16="http://schemas.microsoft.com/office/drawing/2014/main" id="{E6B510BE-68BE-419F-AB48-BC1D3B559EE4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37" name="AutoShape 37">
            <a:extLst>
              <a:ext uri="{FF2B5EF4-FFF2-40B4-BE49-F238E27FC236}">
                <a16:creationId xmlns:a16="http://schemas.microsoft.com/office/drawing/2014/main" id="{4D05861E-8CD5-4561-B4CD-0655B679EBC5}"/>
              </a:ext>
            </a:extLst>
          </p:cNvPr>
          <p:cNvSpPr/>
          <p:nvPr/>
        </p:nvSpPr>
        <p:spPr>
          <a:xfrm flipH="1" flipV="1">
            <a:off x="127542" y="7658100"/>
            <a:ext cx="17728591" cy="0"/>
          </a:xfrm>
          <a:prstGeom prst="line">
            <a:avLst/>
          </a:prstGeom>
          <a:ln w="95250" cap="flat">
            <a:solidFill>
              <a:schemeClr val="accent1">
                <a:lumMod val="7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e-IL"/>
          </a:p>
        </p:txBody>
      </p:sp>
      <p:grpSp>
        <p:nvGrpSpPr>
          <p:cNvPr id="111" name="Group 44">
            <a:extLst>
              <a:ext uri="{FF2B5EF4-FFF2-40B4-BE49-F238E27FC236}">
                <a16:creationId xmlns:a16="http://schemas.microsoft.com/office/drawing/2014/main" id="{F9B10140-11A2-4AD0-BAFB-120AA70FB587}"/>
              </a:ext>
            </a:extLst>
          </p:cNvPr>
          <p:cNvGrpSpPr/>
          <p:nvPr/>
        </p:nvGrpSpPr>
        <p:grpSpPr>
          <a:xfrm>
            <a:off x="15879042" y="7378387"/>
            <a:ext cx="711760" cy="711760"/>
            <a:chOff x="0" y="0"/>
            <a:chExt cx="812800" cy="812800"/>
          </a:xfrm>
        </p:grpSpPr>
        <p:sp>
          <p:nvSpPr>
            <p:cNvPr id="112" name="Freeform 45">
              <a:extLst>
                <a:ext uri="{FF2B5EF4-FFF2-40B4-BE49-F238E27FC236}">
                  <a16:creationId xmlns:a16="http://schemas.microsoft.com/office/drawing/2014/main" id="{672AC851-9C68-4333-AD7E-167406790B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13" name="TextBox 46">
              <a:extLst>
                <a:ext uri="{FF2B5EF4-FFF2-40B4-BE49-F238E27FC236}">
                  <a16:creationId xmlns:a16="http://schemas.microsoft.com/office/drawing/2014/main" id="{8181C6BD-8B7D-418D-95D5-667A3F396C7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22" name="Group 44">
            <a:extLst>
              <a:ext uri="{FF2B5EF4-FFF2-40B4-BE49-F238E27FC236}">
                <a16:creationId xmlns:a16="http://schemas.microsoft.com/office/drawing/2014/main" id="{497B666B-F7B6-4635-883E-66B061B4242A}"/>
              </a:ext>
            </a:extLst>
          </p:cNvPr>
          <p:cNvGrpSpPr/>
          <p:nvPr/>
        </p:nvGrpSpPr>
        <p:grpSpPr>
          <a:xfrm>
            <a:off x="8958144" y="7352528"/>
            <a:ext cx="711760" cy="711760"/>
            <a:chOff x="0" y="0"/>
            <a:chExt cx="812800" cy="812800"/>
          </a:xfrm>
        </p:grpSpPr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4939C2EF-1661-468D-B408-69F4D89EDB6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4" name="TextBox 46">
              <a:extLst>
                <a:ext uri="{FF2B5EF4-FFF2-40B4-BE49-F238E27FC236}">
                  <a16:creationId xmlns:a16="http://schemas.microsoft.com/office/drawing/2014/main" id="{22AF5A81-7DF2-4804-976E-3926C02F2BE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26" name="Group 17">
            <a:extLst>
              <a:ext uri="{FF2B5EF4-FFF2-40B4-BE49-F238E27FC236}">
                <a16:creationId xmlns:a16="http://schemas.microsoft.com/office/drawing/2014/main" id="{F7FF7758-5349-47E2-9525-C12924441BB3}"/>
              </a:ext>
            </a:extLst>
          </p:cNvPr>
          <p:cNvGrpSpPr/>
          <p:nvPr/>
        </p:nvGrpSpPr>
        <p:grpSpPr>
          <a:xfrm>
            <a:off x="15369532" y="1501164"/>
            <a:ext cx="1623060" cy="1623060"/>
            <a:chOff x="0" y="0"/>
            <a:chExt cx="812800" cy="812800"/>
          </a:xfrm>
        </p:grpSpPr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id="{7AB965B7-1007-4381-9361-2E211EBF273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8" name="TextBox 19">
              <a:extLst>
                <a:ext uri="{FF2B5EF4-FFF2-40B4-BE49-F238E27FC236}">
                  <a16:creationId xmlns:a16="http://schemas.microsoft.com/office/drawing/2014/main" id="{0D99C083-217F-49C6-988A-213911FA016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29" name="Freeform 31">
            <a:extLst>
              <a:ext uri="{FF2B5EF4-FFF2-40B4-BE49-F238E27FC236}">
                <a16:creationId xmlns:a16="http://schemas.microsoft.com/office/drawing/2014/main" id="{8DE23928-9C6B-4929-A10C-4D5920BECAA1}"/>
              </a:ext>
            </a:extLst>
          </p:cNvPr>
          <p:cNvSpPr/>
          <p:nvPr/>
        </p:nvSpPr>
        <p:spPr>
          <a:xfrm rot="-10800000">
            <a:off x="15798049" y="2604683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75A1B9B-9963-4440-9ADE-3D620C69A451}"/>
              </a:ext>
            </a:extLst>
          </p:cNvPr>
          <p:cNvGrpSpPr/>
          <p:nvPr/>
        </p:nvGrpSpPr>
        <p:grpSpPr>
          <a:xfrm>
            <a:off x="4127787" y="2816856"/>
            <a:ext cx="3080647" cy="4308644"/>
            <a:chOff x="0" y="0"/>
            <a:chExt cx="811364" cy="1025077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DC49331-575E-4931-91D2-F21425FEB919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3EA39A1F-B095-4CF4-9E5B-1508F086D77E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B09EF71-8DEB-4CCD-A6EF-901B47F5A7E9}"/>
              </a:ext>
            </a:extLst>
          </p:cNvPr>
          <p:cNvGrpSpPr/>
          <p:nvPr/>
        </p:nvGrpSpPr>
        <p:grpSpPr>
          <a:xfrm>
            <a:off x="4901082" y="1546098"/>
            <a:ext cx="1623060" cy="1623060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1A690F7-DD67-4866-BCB5-414CFE9F48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8198DBB-C13A-46EF-85F5-730F1F4769A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9C997470-D463-4E85-B153-564EB902631F}"/>
              </a:ext>
            </a:extLst>
          </p:cNvPr>
          <p:cNvSpPr/>
          <p:nvPr/>
        </p:nvSpPr>
        <p:spPr>
          <a:xfrm rot="-10800000">
            <a:off x="5329599" y="2649617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44" name="Group 44">
            <a:extLst>
              <a:ext uri="{FF2B5EF4-FFF2-40B4-BE49-F238E27FC236}">
                <a16:creationId xmlns:a16="http://schemas.microsoft.com/office/drawing/2014/main" id="{9589B35B-5962-410F-A694-F504C6B569BE}"/>
              </a:ext>
            </a:extLst>
          </p:cNvPr>
          <p:cNvGrpSpPr/>
          <p:nvPr/>
        </p:nvGrpSpPr>
        <p:grpSpPr>
          <a:xfrm>
            <a:off x="5389950" y="7385221"/>
            <a:ext cx="711760" cy="711760"/>
            <a:chOff x="0" y="0"/>
            <a:chExt cx="812800" cy="812800"/>
          </a:xfrm>
        </p:grpSpPr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28AF7272-1EC5-4AC3-888B-C64529C57F0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C5C06310-D1D7-4E7A-94B4-DB5D070AAA2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55" name="AutoShape 55">
            <a:extLst>
              <a:ext uri="{FF2B5EF4-FFF2-40B4-BE49-F238E27FC236}">
                <a16:creationId xmlns:a16="http://schemas.microsoft.com/office/drawing/2014/main" id="{DD719DD6-A0F6-4299-A1F5-1346F74CD104}"/>
              </a:ext>
            </a:extLst>
          </p:cNvPr>
          <p:cNvSpPr/>
          <p:nvPr/>
        </p:nvSpPr>
        <p:spPr>
          <a:xfrm flipV="1">
            <a:off x="5757114" y="6697243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76" name="TextBox 82">
            <a:extLst>
              <a:ext uri="{FF2B5EF4-FFF2-40B4-BE49-F238E27FC236}">
                <a16:creationId xmlns:a16="http://schemas.microsoft.com/office/drawing/2014/main" id="{502757D8-D3F8-4E71-915C-07527D344954}"/>
              </a:ext>
            </a:extLst>
          </p:cNvPr>
          <p:cNvSpPr txBox="1"/>
          <p:nvPr/>
        </p:nvSpPr>
        <p:spPr>
          <a:xfrm>
            <a:off x="5401234" y="7435521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4</a:t>
            </a:r>
          </a:p>
        </p:txBody>
      </p:sp>
      <p:sp>
        <p:nvSpPr>
          <p:cNvPr id="77" name="TextBox 83">
            <a:extLst>
              <a:ext uri="{FF2B5EF4-FFF2-40B4-BE49-F238E27FC236}">
                <a16:creationId xmlns:a16="http://schemas.microsoft.com/office/drawing/2014/main" id="{8EA80214-5488-40A3-BA1A-6F57B581DD13}"/>
              </a:ext>
            </a:extLst>
          </p:cNvPr>
          <p:cNvSpPr txBox="1"/>
          <p:nvPr/>
        </p:nvSpPr>
        <p:spPr>
          <a:xfrm>
            <a:off x="8953815" y="7403521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3</a:t>
            </a:r>
          </a:p>
        </p:txBody>
      </p:sp>
      <p:sp>
        <p:nvSpPr>
          <p:cNvPr id="78" name="TextBox 84">
            <a:extLst>
              <a:ext uri="{FF2B5EF4-FFF2-40B4-BE49-F238E27FC236}">
                <a16:creationId xmlns:a16="http://schemas.microsoft.com/office/drawing/2014/main" id="{22F2E109-1D96-4192-9BD1-00DD8802380B}"/>
              </a:ext>
            </a:extLst>
          </p:cNvPr>
          <p:cNvSpPr txBox="1"/>
          <p:nvPr/>
        </p:nvSpPr>
        <p:spPr>
          <a:xfrm>
            <a:off x="15879041" y="7413065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1</a:t>
            </a:r>
          </a:p>
        </p:txBody>
      </p:sp>
      <p:sp>
        <p:nvSpPr>
          <p:cNvPr id="62" name="Freeform 66">
            <a:extLst>
              <a:ext uri="{FF2B5EF4-FFF2-40B4-BE49-F238E27FC236}">
                <a16:creationId xmlns:a16="http://schemas.microsoft.com/office/drawing/2014/main" id="{A2B8FFAE-0E95-4BC9-A726-99A23BD000A9}"/>
              </a:ext>
            </a:extLst>
          </p:cNvPr>
          <p:cNvSpPr/>
          <p:nvPr/>
        </p:nvSpPr>
        <p:spPr>
          <a:xfrm>
            <a:off x="5315290" y="1980532"/>
            <a:ext cx="847299" cy="819762"/>
          </a:xfrm>
          <a:custGeom>
            <a:avLst/>
            <a:gdLst/>
            <a:ahLst/>
            <a:cxnLst/>
            <a:rect l="l" t="t" r="r" b="b"/>
            <a:pathLst>
              <a:path w="847299" h="819762">
                <a:moveTo>
                  <a:pt x="0" y="0"/>
                </a:moveTo>
                <a:lnTo>
                  <a:pt x="847299" y="0"/>
                </a:lnTo>
                <a:lnTo>
                  <a:pt x="847299" y="819762"/>
                </a:lnTo>
                <a:lnTo>
                  <a:pt x="0" y="819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5" name="TextBox 71">
            <a:extLst>
              <a:ext uri="{FF2B5EF4-FFF2-40B4-BE49-F238E27FC236}">
                <a16:creationId xmlns:a16="http://schemas.microsoft.com/office/drawing/2014/main" id="{19A1A434-98D3-4D6B-87F2-CC6B55C467C0}"/>
              </a:ext>
            </a:extLst>
          </p:cNvPr>
          <p:cNvSpPr txBox="1"/>
          <p:nvPr/>
        </p:nvSpPr>
        <p:spPr>
          <a:xfrm>
            <a:off x="4452958" y="3495933"/>
            <a:ext cx="2430303" cy="3139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הגנה משפטית וסוציאלית רחבה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לפקחים התואמת </a:t>
            </a:r>
            <a:endParaRPr lang="en-US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לתפקידם והחשיפה לסכנות ותביעות הקיימות במסגרת התפקיד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66" name="TextBox 79">
            <a:extLst>
              <a:ext uri="{FF2B5EF4-FFF2-40B4-BE49-F238E27FC236}">
                <a16:creationId xmlns:a16="http://schemas.microsoft.com/office/drawing/2014/main" id="{D559ED09-0B31-4E2A-AABC-3E9A193BF613}"/>
              </a:ext>
            </a:extLst>
          </p:cNvPr>
          <p:cNvSpPr txBox="1"/>
          <p:nvPr/>
        </p:nvSpPr>
        <p:spPr>
          <a:xfrm>
            <a:off x="14711562" y="3452514"/>
            <a:ext cx="3046717" cy="3139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 rtl="1">
              <a:lnSpc>
                <a:spcPts val="3080"/>
              </a:lnSpc>
              <a:buFont typeface="Arial" panose="020B0604020202020204" pitchFamily="34" charset="0"/>
              <a:buChar char="•"/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הגדלת כח שיטור עירוני- </a:t>
            </a: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הכפלת גודל היחידה בתוספת שוטרים, פקחים ואמצעים לשיטור העירוני.</a:t>
            </a:r>
          </a:p>
          <a:p>
            <a:pPr algn="ctr" rtl="1">
              <a:lnSpc>
                <a:spcPts val="3080"/>
              </a:lnSpc>
            </a:pP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  <a:p>
            <a:pPr marL="342900" indent="-342900" algn="ctr" rtl="1">
              <a:lnSpc>
                <a:spcPts val="3080"/>
              </a:lnSpc>
              <a:buFont typeface="Arial" panose="020B0604020202020204" pitchFamily="34" charset="0"/>
              <a:buChar char="•"/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ביטול ההגבלה ושינוי של היחס מול שוטר </a:t>
            </a:r>
          </a:p>
          <a:p>
            <a:pPr algn="ctr" rtl="1">
              <a:lnSpc>
                <a:spcPts val="3080"/>
              </a:lnSpc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ל 2 פקחים</a:t>
            </a:r>
          </a:p>
        </p:txBody>
      </p:sp>
      <p:sp>
        <p:nvSpPr>
          <p:cNvPr id="68" name="מלבן 67">
            <a:extLst>
              <a:ext uri="{FF2B5EF4-FFF2-40B4-BE49-F238E27FC236}">
                <a16:creationId xmlns:a16="http://schemas.microsoft.com/office/drawing/2014/main" id="{2D7B0CBE-7353-4F7C-A0ED-EBE961232DE2}"/>
              </a:ext>
            </a:extLst>
          </p:cNvPr>
          <p:cNvSpPr/>
          <p:nvPr/>
        </p:nvSpPr>
        <p:spPr>
          <a:xfrm>
            <a:off x="7502261" y="3886536"/>
            <a:ext cx="3313960" cy="164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הרחבת אמצעים טכנולוגיים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התומכים באכיפה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ומקושרים למערכות מידע לצורך זיהוי ואכיפה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0F2DB1E7-6F49-4EC4-A24F-BBEDE456E4EE}"/>
              </a:ext>
            </a:extLst>
          </p:cNvPr>
          <p:cNvSpPr/>
          <p:nvPr/>
        </p:nvSpPr>
        <p:spPr>
          <a:xfrm>
            <a:off x="12670485" y="32238"/>
            <a:ext cx="5525295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 rtl="1">
              <a:lnSpc>
                <a:spcPts val="7150"/>
              </a:lnSpc>
              <a:spcBef>
                <a:spcPct val="0"/>
              </a:spcBef>
            </a:pPr>
            <a:r>
              <a:rPr lang="he-IL" sz="4000" b="1" spc="132" dirty="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הצעות מענים לאתגרים</a:t>
            </a:r>
          </a:p>
        </p:txBody>
      </p:sp>
      <p:sp>
        <p:nvSpPr>
          <p:cNvPr id="74" name="AutoShape 28">
            <a:extLst>
              <a:ext uri="{FF2B5EF4-FFF2-40B4-BE49-F238E27FC236}">
                <a16:creationId xmlns:a16="http://schemas.microsoft.com/office/drawing/2014/main" id="{F30D8481-9B42-4361-B024-124C5145DEEC}"/>
              </a:ext>
            </a:extLst>
          </p:cNvPr>
          <p:cNvSpPr/>
          <p:nvPr/>
        </p:nvSpPr>
        <p:spPr>
          <a:xfrm>
            <a:off x="13589198" y="1000069"/>
            <a:ext cx="3348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4" name="AutoShape 55">
            <a:extLst>
              <a:ext uri="{FF2B5EF4-FFF2-40B4-BE49-F238E27FC236}">
                <a16:creationId xmlns:a16="http://schemas.microsoft.com/office/drawing/2014/main" id="{E83712DB-42F9-492D-AEAC-DDB9031173E5}"/>
              </a:ext>
            </a:extLst>
          </p:cNvPr>
          <p:cNvSpPr/>
          <p:nvPr/>
        </p:nvSpPr>
        <p:spPr>
          <a:xfrm flipV="1">
            <a:off x="16234922" y="6731434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125" name="AutoShape 55">
            <a:extLst>
              <a:ext uri="{FF2B5EF4-FFF2-40B4-BE49-F238E27FC236}">
                <a16:creationId xmlns:a16="http://schemas.microsoft.com/office/drawing/2014/main" id="{0E955282-94E7-4ED5-9A40-4A8277484FF3}"/>
              </a:ext>
            </a:extLst>
          </p:cNvPr>
          <p:cNvSpPr/>
          <p:nvPr/>
        </p:nvSpPr>
        <p:spPr>
          <a:xfrm flipV="1">
            <a:off x="9286891" y="6824409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69" name="Freeform 3">
            <a:extLst>
              <a:ext uri="{FF2B5EF4-FFF2-40B4-BE49-F238E27FC236}">
                <a16:creationId xmlns:a16="http://schemas.microsoft.com/office/drawing/2014/main" id="{B10C78ED-6B4D-4D01-8AAE-7FA69333728B}"/>
              </a:ext>
            </a:extLst>
          </p:cNvPr>
          <p:cNvSpPr/>
          <p:nvPr/>
        </p:nvSpPr>
        <p:spPr>
          <a:xfrm>
            <a:off x="15845852" y="1937294"/>
            <a:ext cx="670418" cy="855905"/>
          </a:xfrm>
          <a:custGeom>
            <a:avLst/>
            <a:gdLst/>
            <a:ahLst/>
            <a:cxnLst/>
            <a:rect l="l" t="t" r="r" b="b"/>
            <a:pathLst>
              <a:path w="1135907" h="1354286">
                <a:moveTo>
                  <a:pt x="0" y="0"/>
                </a:moveTo>
                <a:lnTo>
                  <a:pt x="1135907" y="0"/>
                </a:lnTo>
                <a:lnTo>
                  <a:pt x="1135907" y="1354285"/>
                </a:lnTo>
                <a:lnTo>
                  <a:pt x="0" y="1354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70" name="Group 14">
            <a:extLst>
              <a:ext uri="{FF2B5EF4-FFF2-40B4-BE49-F238E27FC236}">
                <a16:creationId xmlns:a16="http://schemas.microsoft.com/office/drawing/2014/main" id="{6522F413-C83C-43FB-8AFB-4834B1AD189C}"/>
              </a:ext>
            </a:extLst>
          </p:cNvPr>
          <p:cNvGrpSpPr/>
          <p:nvPr/>
        </p:nvGrpSpPr>
        <p:grpSpPr>
          <a:xfrm>
            <a:off x="11113495" y="2837571"/>
            <a:ext cx="3080647" cy="4308644"/>
            <a:chOff x="0" y="0"/>
            <a:chExt cx="811364" cy="1025077"/>
          </a:xfrm>
        </p:grpSpPr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4A1EC5F5-83B4-4527-863D-19461B47F8C7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C190BC71-21AF-4E69-912B-1F7FCDCD27EC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81" name="Group 17">
            <a:extLst>
              <a:ext uri="{FF2B5EF4-FFF2-40B4-BE49-F238E27FC236}">
                <a16:creationId xmlns:a16="http://schemas.microsoft.com/office/drawing/2014/main" id="{0CAFF3C6-B861-42F9-84FD-4C4AFD54A81C}"/>
              </a:ext>
            </a:extLst>
          </p:cNvPr>
          <p:cNvGrpSpPr/>
          <p:nvPr/>
        </p:nvGrpSpPr>
        <p:grpSpPr>
          <a:xfrm>
            <a:off x="11888294" y="1485024"/>
            <a:ext cx="1623060" cy="1623060"/>
            <a:chOff x="0" y="0"/>
            <a:chExt cx="812800" cy="812800"/>
          </a:xfrm>
        </p:grpSpPr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16BB6B73-2CA9-4AEE-9249-1244AC1F4D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 b="1"/>
            </a:p>
          </p:txBody>
        </p:sp>
        <p:sp>
          <p:nvSpPr>
            <p:cNvPr id="83" name="TextBox 19">
              <a:extLst>
                <a:ext uri="{FF2B5EF4-FFF2-40B4-BE49-F238E27FC236}">
                  <a16:creationId xmlns:a16="http://schemas.microsoft.com/office/drawing/2014/main" id="{081B0222-0BDD-4379-8B90-817CA760C77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 b="1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84" name="Freeform 31">
            <a:extLst>
              <a:ext uri="{FF2B5EF4-FFF2-40B4-BE49-F238E27FC236}">
                <a16:creationId xmlns:a16="http://schemas.microsoft.com/office/drawing/2014/main" id="{FFA5520D-2EFB-4A44-A040-1A8353588F55}"/>
              </a:ext>
            </a:extLst>
          </p:cNvPr>
          <p:cNvSpPr/>
          <p:nvPr/>
        </p:nvSpPr>
        <p:spPr>
          <a:xfrm rot="-10800000">
            <a:off x="12327928" y="2615349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85" name="Group 44">
            <a:extLst>
              <a:ext uri="{FF2B5EF4-FFF2-40B4-BE49-F238E27FC236}">
                <a16:creationId xmlns:a16="http://schemas.microsoft.com/office/drawing/2014/main" id="{9D03F752-A245-49A0-B83F-D3767FCEA6AD}"/>
              </a:ext>
            </a:extLst>
          </p:cNvPr>
          <p:cNvGrpSpPr/>
          <p:nvPr/>
        </p:nvGrpSpPr>
        <p:grpSpPr>
          <a:xfrm>
            <a:off x="12375658" y="7405936"/>
            <a:ext cx="711760" cy="711760"/>
            <a:chOff x="0" y="0"/>
            <a:chExt cx="812800" cy="812800"/>
          </a:xfrm>
        </p:grpSpPr>
        <p:sp>
          <p:nvSpPr>
            <p:cNvPr id="86" name="Freeform 45">
              <a:extLst>
                <a:ext uri="{FF2B5EF4-FFF2-40B4-BE49-F238E27FC236}">
                  <a16:creationId xmlns:a16="http://schemas.microsoft.com/office/drawing/2014/main" id="{8E5926BC-2609-44EA-9A66-B13A07E717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87" name="TextBox 46">
              <a:extLst>
                <a:ext uri="{FF2B5EF4-FFF2-40B4-BE49-F238E27FC236}">
                  <a16:creationId xmlns:a16="http://schemas.microsoft.com/office/drawing/2014/main" id="{02CF13CE-8BF0-4ED4-B9C7-FA7210E453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88" name="AutoShape 55">
            <a:extLst>
              <a:ext uri="{FF2B5EF4-FFF2-40B4-BE49-F238E27FC236}">
                <a16:creationId xmlns:a16="http://schemas.microsoft.com/office/drawing/2014/main" id="{64A707EA-6A0B-4BA6-9387-6EDDABDA20DA}"/>
              </a:ext>
            </a:extLst>
          </p:cNvPr>
          <p:cNvSpPr/>
          <p:nvPr/>
        </p:nvSpPr>
        <p:spPr>
          <a:xfrm flipV="1">
            <a:off x="12742822" y="6813251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89" name="TextBox 82">
            <a:extLst>
              <a:ext uri="{FF2B5EF4-FFF2-40B4-BE49-F238E27FC236}">
                <a16:creationId xmlns:a16="http://schemas.microsoft.com/office/drawing/2014/main" id="{63842A9F-6FA5-447E-BB88-C0FDBD8F64A2}"/>
              </a:ext>
            </a:extLst>
          </p:cNvPr>
          <p:cNvSpPr txBox="1"/>
          <p:nvPr/>
        </p:nvSpPr>
        <p:spPr>
          <a:xfrm>
            <a:off x="12386942" y="7456236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2</a:t>
            </a:r>
          </a:p>
        </p:txBody>
      </p:sp>
      <p:sp>
        <p:nvSpPr>
          <p:cNvPr id="90" name="Freeform 67">
            <a:extLst>
              <a:ext uri="{FF2B5EF4-FFF2-40B4-BE49-F238E27FC236}">
                <a16:creationId xmlns:a16="http://schemas.microsoft.com/office/drawing/2014/main" id="{680B5C80-BE11-4244-9DCC-DB28F180DC86}"/>
              </a:ext>
            </a:extLst>
          </p:cNvPr>
          <p:cNvSpPr/>
          <p:nvPr/>
        </p:nvSpPr>
        <p:spPr>
          <a:xfrm>
            <a:off x="12259489" y="1895621"/>
            <a:ext cx="926695" cy="830551"/>
          </a:xfrm>
          <a:custGeom>
            <a:avLst/>
            <a:gdLst/>
            <a:ahLst/>
            <a:cxnLst/>
            <a:rect l="l" t="t" r="r" b="b"/>
            <a:pathLst>
              <a:path w="926695" h="830551">
                <a:moveTo>
                  <a:pt x="0" y="0"/>
                </a:moveTo>
                <a:lnTo>
                  <a:pt x="926696" y="0"/>
                </a:lnTo>
                <a:lnTo>
                  <a:pt x="926696" y="830551"/>
                </a:lnTo>
                <a:lnTo>
                  <a:pt x="0" y="830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1" name="מלבן 90">
            <a:extLst>
              <a:ext uri="{FF2B5EF4-FFF2-40B4-BE49-F238E27FC236}">
                <a16:creationId xmlns:a16="http://schemas.microsoft.com/office/drawing/2014/main" id="{775370EB-5A31-4B0A-9DDC-35BDCDB1EFBE}"/>
              </a:ext>
            </a:extLst>
          </p:cNvPr>
          <p:cNvSpPr/>
          <p:nvPr/>
        </p:nvSpPr>
        <p:spPr>
          <a:xfrm>
            <a:off x="11245876" y="4168390"/>
            <a:ext cx="2815883" cy="846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הפיכת תחנת משטרה באר שבע ל"מרחב"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0337471-888B-CE7F-2983-37914EF19F45}"/>
              </a:ext>
            </a:extLst>
          </p:cNvPr>
          <p:cNvSpPr/>
          <p:nvPr/>
        </p:nvSpPr>
        <p:spPr>
          <a:xfrm>
            <a:off x="354744" y="217163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648AA86-EBDC-FC97-C996-6F9B4030B9F2}"/>
              </a:ext>
            </a:extLst>
          </p:cNvPr>
          <p:cNvSpPr/>
          <p:nvPr/>
        </p:nvSpPr>
        <p:spPr>
          <a:xfrm>
            <a:off x="432300" y="9424511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1" name="Freeform 65">
            <a:extLst>
              <a:ext uri="{FF2B5EF4-FFF2-40B4-BE49-F238E27FC236}">
                <a16:creationId xmlns:a16="http://schemas.microsoft.com/office/drawing/2014/main" id="{A6201724-1105-43C0-ACAF-EBF39EF25DF6}"/>
              </a:ext>
            </a:extLst>
          </p:cNvPr>
          <p:cNvSpPr/>
          <p:nvPr/>
        </p:nvSpPr>
        <p:spPr>
          <a:xfrm>
            <a:off x="8948816" y="1907592"/>
            <a:ext cx="902772" cy="830551"/>
          </a:xfrm>
          <a:custGeom>
            <a:avLst/>
            <a:gdLst/>
            <a:ahLst/>
            <a:cxnLst/>
            <a:rect l="l" t="t" r="r" b="b"/>
            <a:pathLst>
              <a:path w="902772" h="830551">
                <a:moveTo>
                  <a:pt x="0" y="0"/>
                </a:moveTo>
                <a:lnTo>
                  <a:pt x="902773" y="0"/>
                </a:lnTo>
                <a:lnTo>
                  <a:pt x="902773" y="830551"/>
                </a:lnTo>
                <a:lnTo>
                  <a:pt x="0" y="830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CCCB073F-93BF-E15A-A8E1-C69632397B5F}"/>
              </a:ext>
            </a:extLst>
          </p:cNvPr>
          <p:cNvSpPr/>
          <p:nvPr/>
        </p:nvSpPr>
        <p:spPr>
          <a:xfrm>
            <a:off x="1335371" y="217163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20" name="Group 14">
            <a:extLst>
              <a:ext uri="{FF2B5EF4-FFF2-40B4-BE49-F238E27FC236}">
                <a16:creationId xmlns:a16="http://schemas.microsoft.com/office/drawing/2014/main" id="{75ECE75D-5FA3-40F0-5D71-97E6FBEFBE4A}"/>
              </a:ext>
            </a:extLst>
          </p:cNvPr>
          <p:cNvGrpSpPr/>
          <p:nvPr/>
        </p:nvGrpSpPr>
        <p:grpSpPr>
          <a:xfrm>
            <a:off x="635688" y="2834843"/>
            <a:ext cx="3080647" cy="4308644"/>
            <a:chOff x="0" y="0"/>
            <a:chExt cx="811364" cy="1025077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83770711-1A53-887F-7918-5DC5BCA80BBE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34EE41EE-CFC9-AE05-9299-3CD8685D61B1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3" name="Group 17">
            <a:extLst>
              <a:ext uri="{FF2B5EF4-FFF2-40B4-BE49-F238E27FC236}">
                <a16:creationId xmlns:a16="http://schemas.microsoft.com/office/drawing/2014/main" id="{7DC08BFE-3945-371D-4D0E-382D42746EC7}"/>
              </a:ext>
            </a:extLst>
          </p:cNvPr>
          <p:cNvGrpSpPr/>
          <p:nvPr/>
        </p:nvGrpSpPr>
        <p:grpSpPr>
          <a:xfrm>
            <a:off x="1408983" y="1564085"/>
            <a:ext cx="1623060" cy="1623060"/>
            <a:chOff x="0" y="0"/>
            <a:chExt cx="812800" cy="812800"/>
          </a:xfrm>
        </p:grpSpPr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40F59C8-1D17-0C20-6E3B-607FB30BBF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2178BBC6-6CE7-A37E-08C7-69F02AABAF4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26" name="Freeform 31">
            <a:extLst>
              <a:ext uri="{FF2B5EF4-FFF2-40B4-BE49-F238E27FC236}">
                <a16:creationId xmlns:a16="http://schemas.microsoft.com/office/drawing/2014/main" id="{866A3745-BD18-8812-576D-4FFB8E9D7334}"/>
              </a:ext>
            </a:extLst>
          </p:cNvPr>
          <p:cNvSpPr/>
          <p:nvPr/>
        </p:nvSpPr>
        <p:spPr>
          <a:xfrm rot="-10800000">
            <a:off x="1837500" y="2667604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27" name="Group 44">
            <a:extLst>
              <a:ext uri="{FF2B5EF4-FFF2-40B4-BE49-F238E27FC236}">
                <a16:creationId xmlns:a16="http://schemas.microsoft.com/office/drawing/2014/main" id="{A41EF9B0-0883-004E-4D73-D464931C8982}"/>
              </a:ext>
            </a:extLst>
          </p:cNvPr>
          <p:cNvGrpSpPr/>
          <p:nvPr/>
        </p:nvGrpSpPr>
        <p:grpSpPr>
          <a:xfrm>
            <a:off x="1897851" y="7403208"/>
            <a:ext cx="711760" cy="711760"/>
            <a:chOff x="0" y="0"/>
            <a:chExt cx="812800" cy="812800"/>
          </a:xfrm>
        </p:grpSpPr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4A6CA8F7-1E4B-4B2E-FFBB-13C8AFC918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9" name="TextBox 46">
              <a:extLst>
                <a:ext uri="{FF2B5EF4-FFF2-40B4-BE49-F238E27FC236}">
                  <a16:creationId xmlns:a16="http://schemas.microsoft.com/office/drawing/2014/main" id="{4B50810D-5F1A-0561-14DE-16DAEFC7D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30" name="AutoShape 55">
            <a:extLst>
              <a:ext uri="{FF2B5EF4-FFF2-40B4-BE49-F238E27FC236}">
                <a16:creationId xmlns:a16="http://schemas.microsoft.com/office/drawing/2014/main" id="{7194F17A-6CC1-6A80-CDC2-E5FCF5590FA8}"/>
              </a:ext>
            </a:extLst>
          </p:cNvPr>
          <p:cNvSpPr/>
          <p:nvPr/>
        </p:nvSpPr>
        <p:spPr>
          <a:xfrm flipV="1">
            <a:off x="2265015" y="6715230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32" name="TextBox 82">
            <a:extLst>
              <a:ext uri="{FF2B5EF4-FFF2-40B4-BE49-F238E27FC236}">
                <a16:creationId xmlns:a16="http://schemas.microsoft.com/office/drawing/2014/main" id="{A78685CE-BB34-93E7-B8C4-2301A17037B1}"/>
              </a:ext>
            </a:extLst>
          </p:cNvPr>
          <p:cNvSpPr txBox="1"/>
          <p:nvPr/>
        </p:nvSpPr>
        <p:spPr>
          <a:xfrm>
            <a:off x="1909135" y="7453508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5</a:t>
            </a:r>
          </a:p>
        </p:txBody>
      </p:sp>
      <p:sp>
        <p:nvSpPr>
          <p:cNvPr id="34" name="TextBox 71">
            <a:extLst>
              <a:ext uri="{FF2B5EF4-FFF2-40B4-BE49-F238E27FC236}">
                <a16:creationId xmlns:a16="http://schemas.microsoft.com/office/drawing/2014/main" id="{D15A890E-0B82-1EF9-97D5-D4ABF0D1108F}"/>
              </a:ext>
            </a:extLst>
          </p:cNvPr>
          <p:cNvSpPr txBox="1"/>
          <p:nvPr/>
        </p:nvSpPr>
        <p:spPr>
          <a:xfrm>
            <a:off x="762796" y="3513667"/>
            <a:ext cx="2771651" cy="353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תיקון חוק ייעול האכיפה והפיקוח העירוניים ברשויות האכיפה- </a:t>
            </a: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סמכויות הפקח יחולו בכלל תחום השיפוט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של העירייה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ולא לפי המקום הנקבע ע"י </a:t>
            </a:r>
            <a:r>
              <a:rPr lang="he-IL" sz="2000" dirty="0" err="1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הממ"ז</a:t>
            </a: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pic>
        <p:nvPicPr>
          <p:cNvPr id="36" name="גרפיקה 35" descr="זכר הופט קו מיתאר">
            <a:extLst>
              <a:ext uri="{FF2B5EF4-FFF2-40B4-BE49-F238E27FC236}">
                <a16:creationId xmlns:a16="http://schemas.microsoft.com/office/drawing/2014/main" id="{5FCB5084-E44A-B6F8-F90F-3A4F453323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65377" y="18714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5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4">
            <a:extLst>
              <a:ext uri="{FF2B5EF4-FFF2-40B4-BE49-F238E27FC236}">
                <a16:creationId xmlns:a16="http://schemas.microsoft.com/office/drawing/2014/main" id="{663ECC10-2AA0-436E-9BC2-B5E8D62691AA}"/>
              </a:ext>
            </a:extLst>
          </p:cNvPr>
          <p:cNvGrpSpPr/>
          <p:nvPr/>
        </p:nvGrpSpPr>
        <p:grpSpPr>
          <a:xfrm>
            <a:off x="5798019" y="2870766"/>
            <a:ext cx="3080647" cy="4308644"/>
            <a:chOff x="0" y="0"/>
            <a:chExt cx="811364" cy="1025077"/>
          </a:xfrm>
        </p:grpSpPr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2FC8A15C-3462-47A6-A585-D2BF4F457EDC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7EAA3C97-2CC0-4BCC-9231-4A373466E9F9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281" name="AutoShape 55">
            <a:extLst>
              <a:ext uri="{FF2B5EF4-FFF2-40B4-BE49-F238E27FC236}">
                <a16:creationId xmlns:a16="http://schemas.microsoft.com/office/drawing/2014/main" id="{E3378406-4214-4711-BD40-C56C62B6ED3B}"/>
              </a:ext>
            </a:extLst>
          </p:cNvPr>
          <p:cNvSpPr/>
          <p:nvPr/>
        </p:nvSpPr>
        <p:spPr>
          <a:xfrm flipH="1" flipV="1">
            <a:off x="15712721" y="6928507"/>
            <a:ext cx="0" cy="696361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160" name="Group 14">
            <a:extLst>
              <a:ext uri="{FF2B5EF4-FFF2-40B4-BE49-F238E27FC236}">
                <a16:creationId xmlns:a16="http://schemas.microsoft.com/office/drawing/2014/main" id="{26574A21-144F-436E-A411-80E7231A36DB}"/>
              </a:ext>
            </a:extLst>
          </p:cNvPr>
          <p:cNvGrpSpPr/>
          <p:nvPr/>
        </p:nvGrpSpPr>
        <p:grpSpPr>
          <a:xfrm>
            <a:off x="1590932" y="2882367"/>
            <a:ext cx="3080647" cy="4308644"/>
            <a:chOff x="0" y="0"/>
            <a:chExt cx="811364" cy="1025077"/>
          </a:xfrm>
        </p:grpSpPr>
        <p:sp>
          <p:nvSpPr>
            <p:cNvPr id="161" name="Freeform 15">
              <a:extLst>
                <a:ext uri="{FF2B5EF4-FFF2-40B4-BE49-F238E27FC236}">
                  <a16:creationId xmlns:a16="http://schemas.microsoft.com/office/drawing/2014/main" id="{B0EA99E5-79A8-4FCE-8362-2089BE1C5371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62" name="TextBox 16">
              <a:extLst>
                <a:ext uri="{FF2B5EF4-FFF2-40B4-BE49-F238E27FC236}">
                  <a16:creationId xmlns:a16="http://schemas.microsoft.com/office/drawing/2014/main" id="{F67EC9D7-4659-4EBB-A412-661B253D2299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91" name="Group 14">
            <a:extLst>
              <a:ext uri="{FF2B5EF4-FFF2-40B4-BE49-F238E27FC236}">
                <a16:creationId xmlns:a16="http://schemas.microsoft.com/office/drawing/2014/main" id="{A9D60C5A-0B3B-42F3-83A5-3F78146B0E85}"/>
              </a:ext>
            </a:extLst>
          </p:cNvPr>
          <p:cNvGrpSpPr/>
          <p:nvPr/>
        </p:nvGrpSpPr>
        <p:grpSpPr>
          <a:xfrm>
            <a:off x="10004025" y="2870766"/>
            <a:ext cx="3080647" cy="4308644"/>
            <a:chOff x="0" y="0"/>
            <a:chExt cx="811364" cy="1025077"/>
          </a:xfrm>
        </p:grpSpPr>
        <p:sp>
          <p:nvSpPr>
            <p:cNvPr id="192" name="Freeform 15">
              <a:extLst>
                <a:ext uri="{FF2B5EF4-FFF2-40B4-BE49-F238E27FC236}">
                  <a16:creationId xmlns:a16="http://schemas.microsoft.com/office/drawing/2014/main" id="{376BE374-9271-4A80-A52A-CE20A5FBACD2}"/>
                </a:ext>
              </a:extLst>
            </p:cNvPr>
            <p:cNvSpPr/>
            <p:nvPr/>
          </p:nvSpPr>
          <p:spPr>
            <a:xfrm>
              <a:off x="0" y="0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BC5D4189-FF78-4D11-9DF8-43B7E6FDCD09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77" name="Group 14">
            <a:extLst>
              <a:ext uri="{FF2B5EF4-FFF2-40B4-BE49-F238E27FC236}">
                <a16:creationId xmlns:a16="http://schemas.microsoft.com/office/drawing/2014/main" id="{D605518A-6401-49E3-A5AF-B6045879D7DC}"/>
              </a:ext>
            </a:extLst>
          </p:cNvPr>
          <p:cNvGrpSpPr/>
          <p:nvPr/>
        </p:nvGrpSpPr>
        <p:grpSpPr>
          <a:xfrm>
            <a:off x="14121216" y="1683321"/>
            <a:ext cx="5057569" cy="5574229"/>
            <a:chOff x="-520671" y="-38100"/>
            <a:chExt cx="1332035" cy="1283061"/>
          </a:xfrm>
        </p:grpSpPr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id="{61907B12-EFB0-478D-A871-D878A5E68068}"/>
                </a:ext>
              </a:extLst>
            </p:cNvPr>
            <p:cNvSpPr/>
            <p:nvPr/>
          </p:nvSpPr>
          <p:spPr>
            <a:xfrm>
              <a:off x="-520671" y="219884"/>
              <a:ext cx="811364" cy="1025077"/>
            </a:xfrm>
            <a:custGeom>
              <a:avLst/>
              <a:gdLst/>
              <a:ahLst/>
              <a:cxnLst/>
              <a:rect l="l" t="t" r="r" b="b"/>
              <a:pathLst>
                <a:path w="811364" h="1025077">
                  <a:moveTo>
                    <a:pt x="50262" y="0"/>
                  </a:moveTo>
                  <a:lnTo>
                    <a:pt x="761102" y="0"/>
                  </a:lnTo>
                  <a:cubicBezTo>
                    <a:pt x="788861" y="0"/>
                    <a:pt x="811364" y="22503"/>
                    <a:pt x="811364" y="50262"/>
                  </a:cubicBezTo>
                  <a:lnTo>
                    <a:pt x="811364" y="974815"/>
                  </a:lnTo>
                  <a:cubicBezTo>
                    <a:pt x="811364" y="1002574"/>
                    <a:pt x="788861" y="1025077"/>
                    <a:pt x="761102" y="1025077"/>
                  </a:cubicBezTo>
                  <a:lnTo>
                    <a:pt x="50262" y="1025077"/>
                  </a:lnTo>
                  <a:cubicBezTo>
                    <a:pt x="22503" y="1025077"/>
                    <a:pt x="0" y="1002574"/>
                    <a:pt x="0" y="974815"/>
                  </a:cubicBezTo>
                  <a:lnTo>
                    <a:pt x="0" y="50262"/>
                  </a:lnTo>
                  <a:cubicBezTo>
                    <a:pt x="0" y="22503"/>
                    <a:pt x="22503" y="0"/>
                    <a:pt x="502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35A7C0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79" name="TextBox 16">
              <a:extLst>
                <a:ext uri="{FF2B5EF4-FFF2-40B4-BE49-F238E27FC236}">
                  <a16:creationId xmlns:a16="http://schemas.microsoft.com/office/drawing/2014/main" id="{C862DF9C-5328-45A4-88AD-EEC44B1E0EF0}"/>
                </a:ext>
              </a:extLst>
            </p:cNvPr>
            <p:cNvSpPr txBox="1"/>
            <p:nvPr/>
          </p:nvSpPr>
          <p:spPr>
            <a:xfrm>
              <a:off x="0" y="-38100"/>
              <a:ext cx="811364" cy="106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74" name="Group 17">
            <a:extLst>
              <a:ext uri="{FF2B5EF4-FFF2-40B4-BE49-F238E27FC236}">
                <a16:creationId xmlns:a16="http://schemas.microsoft.com/office/drawing/2014/main" id="{E4C872A8-3F61-4615-B61B-254A9FF5F8FB}"/>
              </a:ext>
            </a:extLst>
          </p:cNvPr>
          <p:cNvGrpSpPr/>
          <p:nvPr/>
        </p:nvGrpSpPr>
        <p:grpSpPr>
          <a:xfrm>
            <a:off x="14879083" y="1634611"/>
            <a:ext cx="1623060" cy="1623060"/>
            <a:chOff x="0" y="0"/>
            <a:chExt cx="812800" cy="812800"/>
          </a:xfrm>
        </p:grpSpPr>
        <p:sp>
          <p:nvSpPr>
            <p:cNvPr id="275" name="Freeform 18">
              <a:extLst>
                <a:ext uri="{FF2B5EF4-FFF2-40B4-BE49-F238E27FC236}">
                  <a16:creationId xmlns:a16="http://schemas.microsoft.com/office/drawing/2014/main" id="{2A230BDF-A45E-461C-A1EF-1FCF1610BB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76" name="TextBox 19">
              <a:extLst>
                <a:ext uri="{FF2B5EF4-FFF2-40B4-BE49-F238E27FC236}">
                  <a16:creationId xmlns:a16="http://schemas.microsoft.com/office/drawing/2014/main" id="{4D0602A4-CD8F-4F0A-8FCA-38D26F3884F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 b="1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37" name="AutoShape 37">
            <a:extLst>
              <a:ext uri="{FF2B5EF4-FFF2-40B4-BE49-F238E27FC236}">
                <a16:creationId xmlns:a16="http://schemas.microsoft.com/office/drawing/2014/main" id="{4D05861E-8CD5-4561-B4CD-0655B679EBC5}"/>
              </a:ext>
            </a:extLst>
          </p:cNvPr>
          <p:cNvSpPr/>
          <p:nvPr/>
        </p:nvSpPr>
        <p:spPr>
          <a:xfrm flipH="1">
            <a:off x="1470989" y="7776295"/>
            <a:ext cx="15696000" cy="0"/>
          </a:xfrm>
          <a:prstGeom prst="line">
            <a:avLst/>
          </a:prstGeom>
          <a:ln w="95250" cap="flat">
            <a:solidFill>
              <a:schemeClr val="accent1">
                <a:lumMod val="7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he-IL"/>
          </a:p>
        </p:txBody>
      </p:sp>
      <p:grpSp>
        <p:nvGrpSpPr>
          <p:cNvPr id="154" name="Group 44">
            <a:extLst>
              <a:ext uri="{FF2B5EF4-FFF2-40B4-BE49-F238E27FC236}">
                <a16:creationId xmlns:a16="http://schemas.microsoft.com/office/drawing/2014/main" id="{E5423068-9B19-4BD4-AD07-5FFB68963FE4}"/>
              </a:ext>
            </a:extLst>
          </p:cNvPr>
          <p:cNvGrpSpPr/>
          <p:nvPr/>
        </p:nvGrpSpPr>
        <p:grpSpPr>
          <a:xfrm>
            <a:off x="15356841" y="7363495"/>
            <a:ext cx="711760" cy="711760"/>
            <a:chOff x="0" y="0"/>
            <a:chExt cx="812800" cy="812800"/>
          </a:xfrm>
        </p:grpSpPr>
        <p:sp>
          <p:nvSpPr>
            <p:cNvPr id="155" name="Freeform 45">
              <a:extLst>
                <a:ext uri="{FF2B5EF4-FFF2-40B4-BE49-F238E27FC236}">
                  <a16:creationId xmlns:a16="http://schemas.microsoft.com/office/drawing/2014/main" id="{6A9F15E5-E7C2-47A4-BADA-2B3233324ED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56" name="TextBox 46">
              <a:extLst>
                <a:ext uri="{FF2B5EF4-FFF2-40B4-BE49-F238E27FC236}">
                  <a16:creationId xmlns:a16="http://schemas.microsoft.com/office/drawing/2014/main" id="{880EF7C6-8732-47E7-912D-EC76056C671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57" name="Group 44">
            <a:extLst>
              <a:ext uri="{FF2B5EF4-FFF2-40B4-BE49-F238E27FC236}">
                <a16:creationId xmlns:a16="http://schemas.microsoft.com/office/drawing/2014/main" id="{74B5B043-301D-440F-B2DC-DFE09C236EAC}"/>
              </a:ext>
            </a:extLst>
          </p:cNvPr>
          <p:cNvGrpSpPr/>
          <p:nvPr/>
        </p:nvGrpSpPr>
        <p:grpSpPr>
          <a:xfrm>
            <a:off x="11235815" y="7438026"/>
            <a:ext cx="711760" cy="711760"/>
            <a:chOff x="0" y="0"/>
            <a:chExt cx="812800" cy="812800"/>
          </a:xfrm>
        </p:grpSpPr>
        <p:sp>
          <p:nvSpPr>
            <p:cNvPr id="158" name="Freeform 45">
              <a:extLst>
                <a:ext uri="{FF2B5EF4-FFF2-40B4-BE49-F238E27FC236}">
                  <a16:creationId xmlns:a16="http://schemas.microsoft.com/office/drawing/2014/main" id="{F75D3714-9305-4B8C-8D2E-AFD8F104E3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59" name="TextBox 46">
              <a:extLst>
                <a:ext uri="{FF2B5EF4-FFF2-40B4-BE49-F238E27FC236}">
                  <a16:creationId xmlns:a16="http://schemas.microsoft.com/office/drawing/2014/main" id="{571DD891-45B9-43D8-9DAA-1170FDA2CC2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63" name="Group 17">
            <a:extLst>
              <a:ext uri="{FF2B5EF4-FFF2-40B4-BE49-F238E27FC236}">
                <a16:creationId xmlns:a16="http://schemas.microsoft.com/office/drawing/2014/main" id="{21C7D726-7084-4FB7-8244-9134EF28BEE2}"/>
              </a:ext>
            </a:extLst>
          </p:cNvPr>
          <p:cNvGrpSpPr/>
          <p:nvPr/>
        </p:nvGrpSpPr>
        <p:grpSpPr>
          <a:xfrm>
            <a:off x="2351676" y="1638568"/>
            <a:ext cx="1623060" cy="1623060"/>
            <a:chOff x="0" y="0"/>
            <a:chExt cx="812800" cy="812800"/>
          </a:xfrm>
        </p:grpSpPr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F8EAEA56-25C8-44B6-A831-A9C123DF85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65" name="TextBox 19">
              <a:extLst>
                <a:ext uri="{FF2B5EF4-FFF2-40B4-BE49-F238E27FC236}">
                  <a16:creationId xmlns:a16="http://schemas.microsoft.com/office/drawing/2014/main" id="{14EEDD3A-FA67-4862-948E-2C42E7A1522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66" name="Freeform 31">
            <a:extLst>
              <a:ext uri="{FF2B5EF4-FFF2-40B4-BE49-F238E27FC236}">
                <a16:creationId xmlns:a16="http://schemas.microsoft.com/office/drawing/2014/main" id="{D466D970-102E-4F84-A13F-427B5748AB26}"/>
              </a:ext>
            </a:extLst>
          </p:cNvPr>
          <p:cNvSpPr/>
          <p:nvPr/>
        </p:nvSpPr>
        <p:spPr>
          <a:xfrm rot="-10800000">
            <a:off x="2780193" y="2742087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67" name="AutoShape 55">
            <a:extLst>
              <a:ext uri="{FF2B5EF4-FFF2-40B4-BE49-F238E27FC236}">
                <a16:creationId xmlns:a16="http://schemas.microsoft.com/office/drawing/2014/main" id="{C506B597-86F3-4746-AEA3-1BC9F96CB2E8}"/>
              </a:ext>
            </a:extLst>
          </p:cNvPr>
          <p:cNvSpPr/>
          <p:nvPr/>
        </p:nvSpPr>
        <p:spPr>
          <a:xfrm flipV="1">
            <a:off x="3131255" y="6860332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171" name="Group 17">
            <a:extLst>
              <a:ext uri="{FF2B5EF4-FFF2-40B4-BE49-F238E27FC236}">
                <a16:creationId xmlns:a16="http://schemas.microsoft.com/office/drawing/2014/main" id="{36A0863C-31D2-4822-85D3-E92290423948}"/>
              </a:ext>
            </a:extLst>
          </p:cNvPr>
          <p:cNvGrpSpPr/>
          <p:nvPr/>
        </p:nvGrpSpPr>
        <p:grpSpPr>
          <a:xfrm>
            <a:off x="10767859" y="1615942"/>
            <a:ext cx="1623060" cy="1623060"/>
            <a:chOff x="0" y="0"/>
            <a:chExt cx="812800" cy="812800"/>
          </a:xfrm>
        </p:grpSpPr>
        <p:sp>
          <p:nvSpPr>
            <p:cNvPr id="172" name="Freeform 18">
              <a:extLst>
                <a:ext uri="{FF2B5EF4-FFF2-40B4-BE49-F238E27FC236}">
                  <a16:creationId xmlns:a16="http://schemas.microsoft.com/office/drawing/2014/main" id="{CB0B6CCE-7EB9-4B2B-AE46-4502706FB96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73" name="TextBox 19">
              <a:extLst>
                <a:ext uri="{FF2B5EF4-FFF2-40B4-BE49-F238E27FC236}">
                  <a16:creationId xmlns:a16="http://schemas.microsoft.com/office/drawing/2014/main" id="{6960532E-0584-44A1-A419-1099350FF59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 b="1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86" name="TextBox 83">
            <a:extLst>
              <a:ext uri="{FF2B5EF4-FFF2-40B4-BE49-F238E27FC236}">
                <a16:creationId xmlns:a16="http://schemas.microsoft.com/office/drawing/2014/main" id="{19630AE2-0763-4A30-992E-BF45FB353150}"/>
              </a:ext>
            </a:extLst>
          </p:cNvPr>
          <p:cNvSpPr txBox="1"/>
          <p:nvPr/>
        </p:nvSpPr>
        <p:spPr>
          <a:xfrm>
            <a:off x="11225637" y="7491945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7</a:t>
            </a:r>
          </a:p>
        </p:txBody>
      </p:sp>
      <p:sp>
        <p:nvSpPr>
          <p:cNvPr id="187" name="TextBox 84">
            <a:extLst>
              <a:ext uri="{FF2B5EF4-FFF2-40B4-BE49-F238E27FC236}">
                <a16:creationId xmlns:a16="http://schemas.microsoft.com/office/drawing/2014/main" id="{AE12CBCB-6923-4462-B39A-565DF315BE64}"/>
              </a:ext>
            </a:extLst>
          </p:cNvPr>
          <p:cNvSpPr txBox="1"/>
          <p:nvPr/>
        </p:nvSpPr>
        <p:spPr>
          <a:xfrm>
            <a:off x="15342997" y="7402467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6</a:t>
            </a:r>
          </a:p>
        </p:txBody>
      </p:sp>
      <p:sp>
        <p:nvSpPr>
          <p:cNvPr id="194" name="Freeform 31">
            <a:extLst>
              <a:ext uri="{FF2B5EF4-FFF2-40B4-BE49-F238E27FC236}">
                <a16:creationId xmlns:a16="http://schemas.microsoft.com/office/drawing/2014/main" id="{A85AF1AF-A0AC-46F0-85CB-8BE83E58941F}"/>
              </a:ext>
            </a:extLst>
          </p:cNvPr>
          <p:cNvSpPr/>
          <p:nvPr/>
        </p:nvSpPr>
        <p:spPr>
          <a:xfrm rot="-10800000">
            <a:off x="11196376" y="2719461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95" name="AutoShape 55">
            <a:extLst>
              <a:ext uri="{FF2B5EF4-FFF2-40B4-BE49-F238E27FC236}">
                <a16:creationId xmlns:a16="http://schemas.microsoft.com/office/drawing/2014/main" id="{03C81B8C-7ED4-4B10-A58A-4105F8C77336}"/>
              </a:ext>
            </a:extLst>
          </p:cNvPr>
          <p:cNvSpPr/>
          <p:nvPr/>
        </p:nvSpPr>
        <p:spPr>
          <a:xfrm flipV="1">
            <a:off x="11582400" y="6860332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grpSp>
        <p:nvGrpSpPr>
          <p:cNvPr id="196" name="Group 44">
            <a:extLst>
              <a:ext uri="{FF2B5EF4-FFF2-40B4-BE49-F238E27FC236}">
                <a16:creationId xmlns:a16="http://schemas.microsoft.com/office/drawing/2014/main" id="{5591062E-CB28-4BDE-98D4-7F0D4E6A4819}"/>
              </a:ext>
            </a:extLst>
          </p:cNvPr>
          <p:cNvGrpSpPr/>
          <p:nvPr/>
        </p:nvGrpSpPr>
        <p:grpSpPr>
          <a:xfrm>
            <a:off x="2786972" y="7396859"/>
            <a:ext cx="711760" cy="711760"/>
            <a:chOff x="0" y="0"/>
            <a:chExt cx="812800" cy="812800"/>
          </a:xfrm>
        </p:grpSpPr>
        <p:sp>
          <p:nvSpPr>
            <p:cNvPr id="197" name="Freeform 45">
              <a:extLst>
                <a:ext uri="{FF2B5EF4-FFF2-40B4-BE49-F238E27FC236}">
                  <a16:creationId xmlns:a16="http://schemas.microsoft.com/office/drawing/2014/main" id="{CE24A83C-D703-4BF1-A1E5-105114D0E6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98" name="TextBox 46">
              <a:extLst>
                <a:ext uri="{FF2B5EF4-FFF2-40B4-BE49-F238E27FC236}">
                  <a16:creationId xmlns:a16="http://schemas.microsoft.com/office/drawing/2014/main" id="{DDC632AF-6748-4770-BAE9-DC1341581C9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99" name="TextBox 81">
            <a:extLst>
              <a:ext uri="{FF2B5EF4-FFF2-40B4-BE49-F238E27FC236}">
                <a16:creationId xmlns:a16="http://schemas.microsoft.com/office/drawing/2014/main" id="{349CAE1D-AF48-4E81-AB72-B6C5E5CD8A38}"/>
              </a:ext>
            </a:extLst>
          </p:cNvPr>
          <p:cNvSpPr txBox="1"/>
          <p:nvPr/>
        </p:nvSpPr>
        <p:spPr>
          <a:xfrm>
            <a:off x="2775435" y="7480292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9</a:t>
            </a:r>
          </a:p>
        </p:txBody>
      </p:sp>
      <p:sp>
        <p:nvSpPr>
          <p:cNvPr id="82" name="Freeform 66">
            <a:extLst>
              <a:ext uri="{FF2B5EF4-FFF2-40B4-BE49-F238E27FC236}">
                <a16:creationId xmlns:a16="http://schemas.microsoft.com/office/drawing/2014/main" id="{44CA5F87-C366-447F-8867-3FF659E28AB8}"/>
              </a:ext>
            </a:extLst>
          </p:cNvPr>
          <p:cNvSpPr/>
          <p:nvPr/>
        </p:nvSpPr>
        <p:spPr>
          <a:xfrm>
            <a:off x="11188023" y="2048427"/>
            <a:ext cx="875130" cy="847782"/>
          </a:xfrm>
          <a:custGeom>
            <a:avLst/>
            <a:gdLst/>
            <a:ahLst/>
            <a:cxnLst/>
            <a:rect l="l" t="t" r="r" b="b"/>
            <a:pathLst>
              <a:path w="875130" h="847782">
                <a:moveTo>
                  <a:pt x="0" y="0"/>
                </a:moveTo>
                <a:lnTo>
                  <a:pt x="875130" y="0"/>
                </a:lnTo>
                <a:lnTo>
                  <a:pt x="875130" y="847782"/>
                </a:lnTo>
                <a:lnTo>
                  <a:pt x="0" y="847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9" name="Freeform 67">
            <a:extLst>
              <a:ext uri="{FF2B5EF4-FFF2-40B4-BE49-F238E27FC236}">
                <a16:creationId xmlns:a16="http://schemas.microsoft.com/office/drawing/2014/main" id="{37DA17A7-88FA-4F16-BE0D-93AEBC02D9F4}"/>
              </a:ext>
            </a:extLst>
          </p:cNvPr>
          <p:cNvSpPr/>
          <p:nvPr/>
        </p:nvSpPr>
        <p:spPr>
          <a:xfrm>
            <a:off x="2780640" y="2063825"/>
            <a:ext cx="876354" cy="777764"/>
          </a:xfrm>
          <a:custGeom>
            <a:avLst/>
            <a:gdLst/>
            <a:ahLst/>
            <a:cxnLst/>
            <a:rect l="l" t="t" r="r" b="b"/>
            <a:pathLst>
              <a:path w="876354" h="777764">
                <a:moveTo>
                  <a:pt x="0" y="0"/>
                </a:moveTo>
                <a:lnTo>
                  <a:pt x="876353" y="0"/>
                </a:lnTo>
                <a:lnTo>
                  <a:pt x="876353" y="777764"/>
                </a:lnTo>
                <a:lnTo>
                  <a:pt x="0" y="777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0" name="TextBox 70">
            <a:extLst>
              <a:ext uri="{FF2B5EF4-FFF2-40B4-BE49-F238E27FC236}">
                <a16:creationId xmlns:a16="http://schemas.microsoft.com/office/drawing/2014/main" id="{31724633-8C4A-447C-B3A1-2AF318D9B042}"/>
              </a:ext>
            </a:extLst>
          </p:cNvPr>
          <p:cNvSpPr txBox="1"/>
          <p:nvPr/>
        </p:nvSpPr>
        <p:spPr>
          <a:xfrm>
            <a:off x="1637999" y="3382388"/>
            <a:ext cx="2913472" cy="3536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העמקת המקצועיות מתן הדרכות והכשרות רחבות- </a:t>
            </a: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תודעת שירות, אימוני ירי מתקדמים, נהיגה מבצעית, אימוני קרב מגע, שירותיות, דיני התכנון והבניה, ייצוגיות בוועדות ובבתי משפט, היבטים חוקיים ומשפטיים לעבודת הפקחים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D6C6CEBF-E2EF-4D1F-84B6-E390C2EADFDA}"/>
              </a:ext>
            </a:extLst>
          </p:cNvPr>
          <p:cNvSpPr/>
          <p:nvPr/>
        </p:nvSpPr>
        <p:spPr>
          <a:xfrm>
            <a:off x="10178739" y="3507260"/>
            <a:ext cx="2731217" cy="2833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הקצאת משאבים</a:t>
            </a:r>
          </a:p>
          <a:p>
            <a:pPr algn="ctr" rtl="1">
              <a:lnSpc>
                <a:spcPts val="3080"/>
              </a:lnSpc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למערכי אכיפה </a:t>
            </a:r>
            <a:endParaRPr lang="he-IL" sz="20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  <a:p>
            <a:pPr algn="ctr" rtl="1">
              <a:lnSpc>
                <a:spcPts val="3080"/>
              </a:lnSpc>
            </a:pP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תוספת מצלמות במרחב הציבורי, נשקים ארוכים, ניידות המותאמות לתנאי שטח, שילוב רחפנים וציוד מיגון אישי</a:t>
            </a:r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3F21F20-36B4-4E64-A81D-9D79B03A4960}"/>
              </a:ext>
            </a:extLst>
          </p:cNvPr>
          <p:cNvSpPr/>
          <p:nvPr/>
        </p:nvSpPr>
        <p:spPr>
          <a:xfrm>
            <a:off x="5641150" y="3722679"/>
            <a:ext cx="3495410" cy="243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שיפור תנאי העסקה ושכר הפקחים המסייעים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הגדרת עבודת הפקח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כעבודה מועדפת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endParaRPr lang="he-IL" sz="2000" b="1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1A52CDD-11A0-46DD-BE84-11E04459F5AF}"/>
              </a:ext>
            </a:extLst>
          </p:cNvPr>
          <p:cNvSpPr/>
          <p:nvPr/>
        </p:nvSpPr>
        <p:spPr>
          <a:xfrm>
            <a:off x="12660921" y="216993"/>
            <a:ext cx="5525295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 rtl="1">
              <a:lnSpc>
                <a:spcPts val="7150"/>
              </a:lnSpc>
              <a:spcBef>
                <a:spcPct val="0"/>
              </a:spcBef>
            </a:pPr>
            <a:r>
              <a:rPr lang="he-IL" sz="4000" b="1" spc="132" dirty="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הצעות מענים לאתגרים</a:t>
            </a:r>
          </a:p>
        </p:txBody>
      </p:sp>
      <p:sp>
        <p:nvSpPr>
          <p:cNvPr id="64" name="AutoShape 28">
            <a:extLst>
              <a:ext uri="{FF2B5EF4-FFF2-40B4-BE49-F238E27FC236}">
                <a16:creationId xmlns:a16="http://schemas.microsoft.com/office/drawing/2014/main" id="{85519321-8B35-4CE1-823F-5A5E2D722EB0}"/>
              </a:ext>
            </a:extLst>
          </p:cNvPr>
          <p:cNvSpPr/>
          <p:nvPr/>
        </p:nvSpPr>
        <p:spPr>
          <a:xfrm>
            <a:off x="13856642" y="1257300"/>
            <a:ext cx="3348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 sz="1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0" name="Freeform 31">
            <a:extLst>
              <a:ext uri="{FF2B5EF4-FFF2-40B4-BE49-F238E27FC236}">
                <a16:creationId xmlns:a16="http://schemas.microsoft.com/office/drawing/2014/main" id="{AD54F65B-6999-4224-B357-76374B11A109}"/>
              </a:ext>
            </a:extLst>
          </p:cNvPr>
          <p:cNvSpPr/>
          <p:nvPr/>
        </p:nvSpPr>
        <p:spPr>
          <a:xfrm rot="-10800000">
            <a:off x="15307600" y="2738130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68" name="Group 17">
            <a:extLst>
              <a:ext uri="{FF2B5EF4-FFF2-40B4-BE49-F238E27FC236}">
                <a16:creationId xmlns:a16="http://schemas.microsoft.com/office/drawing/2014/main" id="{531FCD05-6534-4D2D-9EDD-35BDA8D85FF7}"/>
              </a:ext>
            </a:extLst>
          </p:cNvPr>
          <p:cNvGrpSpPr/>
          <p:nvPr/>
        </p:nvGrpSpPr>
        <p:grpSpPr>
          <a:xfrm>
            <a:off x="6604458" y="1615942"/>
            <a:ext cx="1623060" cy="1623060"/>
            <a:chOff x="0" y="0"/>
            <a:chExt cx="812800" cy="812800"/>
          </a:xfrm>
        </p:grpSpPr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095649CB-E894-4A09-AD48-EF7B2B125D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70" name="TextBox 19">
              <a:extLst>
                <a:ext uri="{FF2B5EF4-FFF2-40B4-BE49-F238E27FC236}">
                  <a16:creationId xmlns:a16="http://schemas.microsoft.com/office/drawing/2014/main" id="{B30EF740-219B-4C82-909A-92FACBA0154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71" name="Freeform 31">
            <a:extLst>
              <a:ext uri="{FF2B5EF4-FFF2-40B4-BE49-F238E27FC236}">
                <a16:creationId xmlns:a16="http://schemas.microsoft.com/office/drawing/2014/main" id="{F8CD2D66-DAEA-420A-A42E-3807478FFCC0}"/>
              </a:ext>
            </a:extLst>
          </p:cNvPr>
          <p:cNvSpPr/>
          <p:nvPr/>
        </p:nvSpPr>
        <p:spPr>
          <a:xfrm rot="-10800000">
            <a:off x="7032975" y="2719461"/>
            <a:ext cx="766026" cy="718149"/>
          </a:xfrm>
          <a:custGeom>
            <a:avLst/>
            <a:gdLst/>
            <a:ahLst/>
            <a:cxnLst/>
            <a:rect l="l" t="t" r="r" b="b"/>
            <a:pathLst>
              <a:path w="766026" h="718149">
                <a:moveTo>
                  <a:pt x="0" y="0"/>
                </a:moveTo>
                <a:lnTo>
                  <a:pt x="766026" y="0"/>
                </a:lnTo>
                <a:lnTo>
                  <a:pt x="766026" y="718149"/>
                </a:lnTo>
                <a:lnTo>
                  <a:pt x="0" y="718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2" name="AutoShape 55">
            <a:extLst>
              <a:ext uri="{FF2B5EF4-FFF2-40B4-BE49-F238E27FC236}">
                <a16:creationId xmlns:a16="http://schemas.microsoft.com/office/drawing/2014/main" id="{BCDD3045-DCE7-4409-98BC-5EAEE5394639}"/>
              </a:ext>
            </a:extLst>
          </p:cNvPr>
          <p:cNvSpPr/>
          <p:nvPr/>
        </p:nvSpPr>
        <p:spPr>
          <a:xfrm flipV="1">
            <a:off x="7397117" y="6803967"/>
            <a:ext cx="0" cy="687978"/>
          </a:xfrm>
          <a:prstGeom prst="line">
            <a:avLst/>
          </a:prstGeom>
          <a:ln w="47625" cap="flat">
            <a:solidFill>
              <a:srgbClr val="35A7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73" name="Freeform 69">
            <a:extLst>
              <a:ext uri="{FF2B5EF4-FFF2-40B4-BE49-F238E27FC236}">
                <a16:creationId xmlns:a16="http://schemas.microsoft.com/office/drawing/2014/main" id="{C199F69E-637F-4B36-9086-0717964B5E0B}"/>
              </a:ext>
            </a:extLst>
          </p:cNvPr>
          <p:cNvSpPr/>
          <p:nvPr/>
        </p:nvSpPr>
        <p:spPr>
          <a:xfrm>
            <a:off x="15206033" y="2000008"/>
            <a:ext cx="960934" cy="960934"/>
          </a:xfrm>
          <a:custGeom>
            <a:avLst/>
            <a:gdLst/>
            <a:ahLst/>
            <a:cxnLst/>
            <a:rect l="l" t="t" r="r" b="b"/>
            <a:pathLst>
              <a:path w="960934" h="960934">
                <a:moveTo>
                  <a:pt x="0" y="0"/>
                </a:moveTo>
                <a:lnTo>
                  <a:pt x="960935" y="0"/>
                </a:lnTo>
                <a:lnTo>
                  <a:pt x="960935" y="960934"/>
                </a:lnTo>
                <a:lnTo>
                  <a:pt x="0" y="960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grpSp>
        <p:nvGrpSpPr>
          <p:cNvPr id="75" name="Group 44">
            <a:extLst>
              <a:ext uri="{FF2B5EF4-FFF2-40B4-BE49-F238E27FC236}">
                <a16:creationId xmlns:a16="http://schemas.microsoft.com/office/drawing/2014/main" id="{E98D17A3-CE33-4244-B03B-30D32742DA5B}"/>
              </a:ext>
            </a:extLst>
          </p:cNvPr>
          <p:cNvGrpSpPr/>
          <p:nvPr/>
        </p:nvGrpSpPr>
        <p:grpSpPr>
          <a:xfrm>
            <a:off x="7032975" y="7362312"/>
            <a:ext cx="711760" cy="711760"/>
            <a:chOff x="0" y="0"/>
            <a:chExt cx="812800" cy="812800"/>
          </a:xfrm>
        </p:grpSpPr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0DD137DC-7547-4F5A-A44D-7DC58FEC46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77" name="TextBox 46">
              <a:extLst>
                <a:ext uri="{FF2B5EF4-FFF2-40B4-BE49-F238E27FC236}">
                  <a16:creationId xmlns:a16="http://schemas.microsoft.com/office/drawing/2014/main" id="{90B257E4-660D-4A49-9315-989730787FE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 sz="16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78" name="TextBox 81">
            <a:extLst>
              <a:ext uri="{FF2B5EF4-FFF2-40B4-BE49-F238E27FC236}">
                <a16:creationId xmlns:a16="http://schemas.microsoft.com/office/drawing/2014/main" id="{9BAC3A0A-EC62-4E7B-A3E0-0869E955269E}"/>
              </a:ext>
            </a:extLst>
          </p:cNvPr>
          <p:cNvSpPr txBox="1"/>
          <p:nvPr/>
        </p:nvSpPr>
        <p:spPr>
          <a:xfrm>
            <a:off x="7032975" y="7391395"/>
            <a:ext cx="711760" cy="4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400" b="1" spc="13" dirty="0">
                <a:solidFill>
                  <a:srgbClr val="FFFFFF"/>
                </a:solidFill>
                <a:latin typeface="Segoe UI Semilight" panose="020B0402040204020203" pitchFamily="34" charset="0"/>
                <a:ea typeface="Inter Bold"/>
                <a:cs typeface="Segoe UI Semilight" panose="020B0402040204020203" pitchFamily="34" charset="0"/>
                <a:sym typeface="Inter Bold"/>
              </a:rPr>
              <a:t>8</a:t>
            </a:r>
          </a:p>
        </p:txBody>
      </p:sp>
      <p:pic>
        <p:nvPicPr>
          <p:cNvPr id="9" name="גרפיקה 8" descr="מטבעות">
            <a:extLst>
              <a:ext uri="{FF2B5EF4-FFF2-40B4-BE49-F238E27FC236}">
                <a16:creationId xmlns:a16="http://schemas.microsoft.com/office/drawing/2014/main" id="{C52B2B6F-30D7-4F33-A81D-E9F45A04F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36628" y="2009828"/>
            <a:ext cx="793388" cy="793388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128B54E-E168-BBC0-A5DD-9EF74EC062D4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D42D2B75-CD45-13EE-6BB5-83A65C3017B6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9C6138C-10EB-4387-5CBA-3D6881A814C8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4" name="מלבן 73">
            <a:extLst>
              <a:ext uri="{FF2B5EF4-FFF2-40B4-BE49-F238E27FC236}">
                <a16:creationId xmlns:a16="http://schemas.microsoft.com/office/drawing/2014/main" id="{62855BD8-7676-4BA9-9B6E-31E3B324384E}"/>
              </a:ext>
            </a:extLst>
          </p:cNvPr>
          <p:cNvSpPr/>
          <p:nvPr/>
        </p:nvSpPr>
        <p:spPr>
          <a:xfrm>
            <a:off x="14268604" y="3345547"/>
            <a:ext cx="2766963" cy="3628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הרחבת סמכויות פקחים עירוניים בתחום </a:t>
            </a:r>
          </a:p>
          <a:p>
            <a:pPr algn="ctr" rtl="1">
              <a:lnSpc>
                <a:spcPts val="3080"/>
              </a:lnSpc>
              <a:spcBef>
                <a:spcPct val="0"/>
              </a:spcBef>
            </a:pPr>
            <a:r>
              <a:rPr lang="he-IL" sz="20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תקנות התעבורה - </a:t>
            </a:r>
            <a:r>
              <a:rPr lang="he-IL" sz="20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תנועה, אלכוהול, עיכוב חיפוש, עיכוב רכב לבדיקה ופעולות אכיפה כנגדו, חוק האופניים וטיפול בשב"חים שלא בכפיפות לשוטר</a:t>
            </a:r>
          </a:p>
        </p:txBody>
      </p:sp>
    </p:spTree>
    <p:extLst>
      <p:ext uri="{BB962C8B-B14F-4D97-AF65-F5344CB8AC3E}">
        <p14:creationId xmlns:p14="http://schemas.microsoft.com/office/powerpoint/2010/main" val="1304485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4">
            <a:extLst>
              <a:ext uri="{FF2B5EF4-FFF2-40B4-BE49-F238E27FC236}">
                <a16:creationId xmlns:a16="http://schemas.microsoft.com/office/drawing/2014/main" id="{2187220A-AABF-4538-8ABC-DB5DF477013B}"/>
              </a:ext>
            </a:extLst>
          </p:cNvPr>
          <p:cNvGrpSpPr/>
          <p:nvPr/>
        </p:nvGrpSpPr>
        <p:grpSpPr>
          <a:xfrm>
            <a:off x="1448180" y="2265141"/>
            <a:ext cx="3123821" cy="5707387"/>
            <a:chOff x="-105198" y="-47625"/>
            <a:chExt cx="774351" cy="1503180"/>
          </a:xfrm>
        </p:grpSpPr>
        <p:sp>
          <p:nvSpPr>
            <p:cNvPr id="131" name="Freeform 15">
              <a:extLst>
                <a:ext uri="{FF2B5EF4-FFF2-40B4-BE49-F238E27FC236}">
                  <a16:creationId xmlns:a16="http://schemas.microsoft.com/office/drawing/2014/main" id="{B9DE147B-E6A2-4F54-BD2D-8E37775155A5}"/>
                </a:ext>
              </a:extLst>
            </p:cNvPr>
            <p:cNvSpPr/>
            <p:nvPr/>
          </p:nvSpPr>
          <p:spPr>
            <a:xfrm>
              <a:off x="-105198" y="4325"/>
              <a:ext cx="669153" cy="1451230"/>
            </a:xfrm>
            <a:custGeom>
              <a:avLst/>
              <a:gdLst/>
              <a:ahLst/>
              <a:cxnLst/>
              <a:rect l="l" t="t" r="r" b="b"/>
              <a:pathLst>
                <a:path w="669153" h="1451230">
                  <a:moveTo>
                    <a:pt x="304717" y="0"/>
                  </a:moveTo>
                  <a:lnTo>
                    <a:pt x="364436" y="0"/>
                  </a:lnTo>
                  <a:cubicBezTo>
                    <a:pt x="532727" y="0"/>
                    <a:pt x="669153" y="136426"/>
                    <a:pt x="669153" y="304717"/>
                  </a:cubicBezTo>
                  <a:lnTo>
                    <a:pt x="669153" y="1146513"/>
                  </a:lnTo>
                  <a:cubicBezTo>
                    <a:pt x="669153" y="1227329"/>
                    <a:pt x="637049" y="1304835"/>
                    <a:pt x="579904" y="1361980"/>
                  </a:cubicBezTo>
                  <a:cubicBezTo>
                    <a:pt x="522758" y="1419126"/>
                    <a:pt x="445252" y="1451230"/>
                    <a:pt x="364436" y="1451230"/>
                  </a:cubicBezTo>
                  <a:lnTo>
                    <a:pt x="304717" y="1451230"/>
                  </a:lnTo>
                  <a:cubicBezTo>
                    <a:pt x="136426" y="1451230"/>
                    <a:pt x="0" y="1314804"/>
                    <a:pt x="0" y="1146513"/>
                  </a:cubicBezTo>
                  <a:lnTo>
                    <a:pt x="0" y="304717"/>
                  </a:lnTo>
                  <a:cubicBezTo>
                    <a:pt x="0" y="223901"/>
                    <a:pt x="32104" y="146395"/>
                    <a:pt x="89250" y="89250"/>
                  </a:cubicBezTo>
                  <a:cubicBezTo>
                    <a:pt x="146395" y="32104"/>
                    <a:pt x="223901" y="0"/>
                    <a:pt x="3047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436F92"/>
              </a:solidFill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32" name="TextBox 16">
              <a:extLst>
                <a:ext uri="{FF2B5EF4-FFF2-40B4-BE49-F238E27FC236}">
                  <a16:creationId xmlns:a16="http://schemas.microsoft.com/office/drawing/2014/main" id="{486FBEEC-04F0-4A93-A0F3-3BA18AA9B78B}"/>
                </a:ext>
              </a:extLst>
            </p:cNvPr>
            <p:cNvSpPr txBox="1"/>
            <p:nvPr/>
          </p:nvSpPr>
          <p:spPr>
            <a:xfrm>
              <a:off x="0" y="-47625"/>
              <a:ext cx="669153" cy="1498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29" name="מלבן 28">
            <a:extLst>
              <a:ext uri="{FF2B5EF4-FFF2-40B4-BE49-F238E27FC236}">
                <a16:creationId xmlns:a16="http://schemas.microsoft.com/office/drawing/2014/main" id="{90CBDFB9-C4F6-41F2-B66D-28AEBCEA69A1}"/>
              </a:ext>
            </a:extLst>
          </p:cNvPr>
          <p:cNvSpPr/>
          <p:nvPr/>
        </p:nvSpPr>
        <p:spPr>
          <a:xfrm>
            <a:off x="1619958" y="4641309"/>
            <a:ext cx="2288396" cy="1958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he-IL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טיפול ברכבים נטושים </a:t>
            </a:r>
          </a:p>
          <a:p>
            <a:pPr algn="ctr" rtl="1">
              <a:lnSpc>
                <a:spcPts val="3080"/>
              </a:lnSpc>
            </a:pPr>
            <a:r>
              <a:rPr lang="he-IL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וגרוטאות רכב המהווים סכנה בטיחותית  </a:t>
            </a:r>
          </a:p>
        </p:txBody>
      </p:sp>
      <p:grpSp>
        <p:nvGrpSpPr>
          <p:cNvPr id="133" name="Group 14">
            <a:extLst>
              <a:ext uri="{FF2B5EF4-FFF2-40B4-BE49-F238E27FC236}">
                <a16:creationId xmlns:a16="http://schemas.microsoft.com/office/drawing/2014/main" id="{710EF315-41A2-4ED5-979F-94F7E8FA2A7C}"/>
              </a:ext>
            </a:extLst>
          </p:cNvPr>
          <p:cNvGrpSpPr/>
          <p:nvPr/>
        </p:nvGrpSpPr>
        <p:grpSpPr>
          <a:xfrm>
            <a:off x="14140380" y="2445967"/>
            <a:ext cx="2699440" cy="5510139"/>
            <a:chOff x="0" y="0"/>
            <a:chExt cx="669153" cy="1451230"/>
          </a:xfrm>
        </p:grpSpPr>
        <p:sp>
          <p:nvSpPr>
            <p:cNvPr id="134" name="Freeform 15">
              <a:extLst>
                <a:ext uri="{FF2B5EF4-FFF2-40B4-BE49-F238E27FC236}">
                  <a16:creationId xmlns:a16="http://schemas.microsoft.com/office/drawing/2014/main" id="{E141D67F-85FF-41DE-9764-112870B0F153}"/>
                </a:ext>
              </a:extLst>
            </p:cNvPr>
            <p:cNvSpPr/>
            <p:nvPr/>
          </p:nvSpPr>
          <p:spPr>
            <a:xfrm>
              <a:off x="0" y="0"/>
              <a:ext cx="669153" cy="1451230"/>
            </a:xfrm>
            <a:custGeom>
              <a:avLst/>
              <a:gdLst/>
              <a:ahLst/>
              <a:cxnLst/>
              <a:rect l="l" t="t" r="r" b="b"/>
              <a:pathLst>
                <a:path w="669153" h="1451230">
                  <a:moveTo>
                    <a:pt x="304717" y="0"/>
                  </a:moveTo>
                  <a:lnTo>
                    <a:pt x="364436" y="0"/>
                  </a:lnTo>
                  <a:cubicBezTo>
                    <a:pt x="532727" y="0"/>
                    <a:pt x="669153" y="136426"/>
                    <a:pt x="669153" y="304717"/>
                  </a:cubicBezTo>
                  <a:lnTo>
                    <a:pt x="669153" y="1146513"/>
                  </a:lnTo>
                  <a:cubicBezTo>
                    <a:pt x="669153" y="1227329"/>
                    <a:pt x="637049" y="1304835"/>
                    <a:pt x="579904" y="1361980"/>
                  </a:cubicBezTo>
                  <a:cubicBezTo>
                    <a:pt x="522758" y="1419126"/>
                    <a:pt x="445252" y="1451230"/>
                    <a:pt x="364436" y="1451230"/>
                  </a:cubicBezTo>
                  <a:lnTo>
                    <a:pt x="304717" y="1451230"/>
                  </a:lnTo>
                  <a:cubicBezTo>
                    <a:pt x="136426" y="1451230"/>
                    <a:pt x="0" y="1314804"/>
                    <a:pt x="0" y="1146513"/>
                  </a:cubicBezTo>
                  <a:lnTo>
                    <a:pt x="0" y="304717"/>
                  </a:lnTo>
                  <a:cubicBezTo>
                    <a:pt x="0" y="223901"/>
                    <a:pt x="32104" y="146395"/>
                    <a:pt x="89250" y="89250"/>
                  </a:cubicBezTo>
                  <a:cubicBezTo>
                    <a:pt x="146395" y="32104"/>
                    <a:pt x="223901" y="0"/>
                    <a:pt x="3047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436F92"/>
              </a:solidFill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35" name="TextBox 16">
              <a:extLst>
                <a:ext uri="{FF2B5EF4-FFF2-40B4-BE49-F238E27FC236}">
                  <a16:creationId xmlns:a16="http://schemas.microsoft.com/office/drawing/2014/main" id="{8AD6BF6E-1FBB-409A-A710-3ADEA19DED4E}"/>
                </a:ext>
              </a:extLst>
            </p:cNvPr>
            <p:cNvSpPr txBox="1"/>
            <p:nvPr/>
          </p:nvSpPr>
          <p:spPr>
            <a:xfrm>
              <a:off x="0" y="-47625"/>
              <a:ext cx="669153" cy="1498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4" name="Group 14">
            <a:extLst>
              <a:ext uri="{FF2B5EF4-FFF2-40B4-BE49-F238E27FC236}">
                <a16:creationId xmlns:a16="http://schemas.microsoft.com/office/drawing/2014/main" id="{8881CB70-ADAA-42E4-B659-7A1B30054276}"/>
              </a:ext>
            </a:extLst>
          </p:cNvPr>
          <p:cNvGrpSpPr/>
          <p:nvPr/>
        </p:nvGrpSpPr>
        <p:grpSpPr>
          <a:xfrm>
            <a:off x="5638604" y="2462389"/>
            <a:ext cx="2699440" cy="5510139"/>
            <a:chOff x="0" y="0"/>
            <a:chExt cx="669153" cy="1451230"/>
          </a:xfrm>
        </p:grpSpPr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id="{9061F95E-700E-4B25-B481-761C68BA35C0}"/>
                </a:ext>
              </a:extLst>
            </p:cNvPr>
            <p:cNvSpPr/>
            <p:nvPr/>
          </p:nvSpPr>
          <p:spPr>
            <a:xfrm>
              <a:off x="0" y="0"/>
              <a:ext cx="669153" cy="1451230"/>
            </a:xfrm>
            <a:custGeom>
              <a:avLst/>
              <a:gdLst/>
              <a:ahLst/>
              <a:cxnLst/>
              <a:rect l="l" t="t" r="r" b="b"/>
              <a:pathLst>
                <a:path w="669153" h="1451230">
                  <a:moveTo>
                    <a:pt x="304717" y="0"/>
                  </a:moveTo>
                  <a:lnTo>
                    <a:pt x="364436" y="0"/>
                  </a:lnTo>
                  <a:cubicBezTo>
                    <a:pt x="532727" y="0"/>
                    <a:pt x="669153" y="136426"/>
                    <a:pt x="669153" y="304717"/>
                  </a:cubicBezTo>
                  <a:lnTo>
                    <a:pt x="669153" y="1146513"/>
                  </a:lnTo>
                  <a:cubicBezTo>
                    <a:pt x="669153" y="1227329"/>
                    <a:pt x="637049" y="1304835"/>
                    <a:pt x="579904" y="1361980"/>
                  </a:cubicBezTo>
                  <a:cubicBezTo>
                    <a:pt x="522758" y="1419126"/>
                    <a:pt x="445252" y="1451230"/>
                    <a:pt x="364436" y="1451230"/>
                  </a:cubicBezTo>
                  <a:lnTo>
                    <a:pt x="304717" y="1451230"/>
                  </a:lnTo>
                  <a:cubicBezTo>
                    <a:pt x="136426" y="1451230"/>
                    <a:pt x="0" y="1314804"/>
                    <a:pt x="0" y="1146513"/>
                  </a:cubicBezTo>
                  <a:lnTo>
                    <a:pt x="0" y="304717"/>
                  </a:lnTo>
                  <a:cubicBezTo>
                    <a:pt x="0" y="223901"/>
                    <a:pt x="32104" y="146395"/>
                    <a:pt x="89250" y="89250"/>
                  </a:cubicBezTo>
                  <a:cubicBezTo>
                    <a:pt x="146395" y="32104"/>
                    <a:pt x="223901" y="0"/>
                    <a:pt x="3047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436F92"/>
              </a:solidFill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6" name="TextBox 16">
              <a:extLst>
                <a:ext uri="{FF2B5EF4-FFF2-40B4-BE49-F238E27FC236}">
                  <a16:creationId xmlns:a16="http://schemas.microsoft.com/office/drawing/2014/main" id="{9C9A90FE-A5A4-4C42-8AEE-B0EF37C13F68}"/>
                </a:ext>
              </a:extLst>
            </p:cNvPr>
            <p:cNvSpPr txBox="1"/>
            <p:nvPr/>
          </p:nvSpPr>
          <p:spPr>
            <a:xfrm>
              <a:off x="0" y="-47625"/>
              <a:ext cx="669153" cy="1498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8" name="Group 14">
            <a:extLst>
              <a:ext uri="{FF2B5EF4-FFF2-40B4-BE49-F238E27FC236}">
                <a16:creationId xmlns:a16="http://schemas.microsoft.com/office/drawing/2014/main" id="{2881CB7C-13A0-445A-9BD6-E978C577CA24}"/>
              </a:ext>
            </a:extLst>
          </p:cNvPr>
          <p:cNvGrpSpPr/>
          <p:nvPr/>
        </p:nvGrpSpPr>
        <p:grpSpPr>
          <a:xfrm>
            <a:off x="9840025" y="2445967"/>
            <a:ext cx="2699440" cy="5510139"/>
            <a:chOff x="0" y="0"/>
            <a:chExt cx="669153" cy="1451230"/>
          </a:xfrm>
        </p:grpSpPr>
        <p:sp>
          <p:nvSpPr>
            <p:cNvPr id="119" name="Freeform 15">
              <a:extLst>
                <a:ext uri="{FF2B5EF4-FFF2-40B4-BE49-F238E27FC236}">
                  <a16:creationId xmlns:a16="http://schemas.microsoft.com/office/drawing/2014/main" id="{E9144F24-16E9-4A9A-979A-7B75B7B03268}"/>
                </a:ext>
              </a:extLst>
            </p:cNvPr>
            <p:cNvSpPr/>
            <p:nvPr/>
          </p:nvSpPr>
          <p:spPr>
            <a:xfrm>
              <a:off x="0" y="0"/>
              <a:ext cx="669153" cy="1451230"/>
            </a:xfrm>
            <a:custGeom>
              <a:avLst/>
              <a:gdLst/>
              <a:ahLst/>
              <a:cxnLst/>
              <a:rect l="l" t="t" r="r" b="b"/>
              <a:pathLst>
                <a:path w="669153" h="1451230">
                  <a:moveTo>
                    <a:pt x="304717" y="0"/>
                  </a:moveTo>
                  <a:lnTo>
                    <a:pt x="364436" y="0"/>
                  </a:lnTo>
                  <a:cubicBezTo>
                    <a:pt x="532727" y="0"/>
                    <a:pt x="669153" y="136426"/>
                    <a:pt x="669153" y="304717"/>
                  </a:cubicBezTo>
                  <a:lnTo>
                    <a:pt x="669153" y="1146513"/>
                  </a:lnTo>
                  <a:cubicBezTo>
                    <a:pt x="669153" y="1227329"/>
                    <a:pt x="637049" y="1304835"/>
                    <a:pt x="579904" y="1361980"/>
                  </a:cubicBezTo>
                  <a:cubicBezTo>
                    <a:pt x="522758" y="1419126"/>
                    <a:pt x="445252" y="1451230"/>
                    <a:pt x="364436" y="1451230"/>
                  </a:cubicBezTo>
                  <a:lnTo>
                    <a:pt x="304717" y="1451230"/>
                  </a:lnTo>
                  <a:cubicBezTo>
                    <a:pt x="136426" y="1451230"/>
                    <a:pt x="0" y="1314804"/>
                    <a:pt x="0" y="1146513"/>
                  </a:cubicBezTo>
                  <a:lnTo>
                    <a:pt x="0" y="304717"/>
                  </a:lnTo>
                  <a:cubicBezTo>
                    <a:pt x="0" y="223901"/>
                    <a:pt x="32104" y="146395"/>
                    <a:pt x="89250" y="89250"/>
                  </a:cubicBezTo>
                  <a:cubicBezTo>
                    <a:pt x="146395" y="32104"/>
                    <a:pt x="223901" y="0"/>
                    <a:pt x="3047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436F92"/>
              </a:solidFill>
              <a:prstDash val="solid"/>
              <a:rou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120" name="TextBox 16">
              <a:extLst>
                <a:ext uri="{FF2B5EF4-FFF2-40B4-BE49-F238E27FC236}">
                  <a16:creationId xmlns:a16="http://schemas.microsoft.com/office/drawing/2014/main" id="{60239A25-156A-409F-8775-91B45C061B5E}"/>
                </a:ext>
              </a:extLst>
            </p:cNvPr>
            <p:cNvSpPr txBox="1"/>
            <p:nvPr/>
          </p:nvSpPr>
          <p:spPr>
            <a:xfrm>
              <a:off x="0" y="-47625"/>
              <a:ext cx="669153" cy="1498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219310" y="5032795"/>
            <a:ext cx="2557982" cy="765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3080"/>
              </a:lnSpc>
              <a:defRPr sz="240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b="1" dirty="0">
                <a:solidFill>
                  <a:schemeClr val="tx1"/>
                </a:solidFill>
                <a:sym typeface="Inter Bold"/>
              </a:rPr>
              <a:t>הגברת אכיפה </a:t>
            </a:r>
          </a:p>
          <a:p>
            <a:r>
              <a:rPr lang="he-IL" b="1" dirty="0">
                <a:solidFill>
                  <a:schemeClr val="tx1"/>
                </a:solidFill>
                <a:sym typeface="Inter Bold"/>
              </a:rPr>
              <a:t>חוק האופניים </a:t>
            </a:r>
            <a:endParaRPr lang="ar-EG" b="1" dirty="0">
              <a:solidFill>
                <a:schemeClr val="tx1"/>
              </a:solidFill>
              <a:sym typeface="Inte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40025" y="4609201"/>
            <a:ext cx="2695703" cy="1560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3080"/>
              </a:lnSpc>
              <a:defRPr sz="2400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</a:lstStyle>
          <a:p>
            <a:r>
              <a:rPr lang="he-IL" b="1" dirty="0">
                <a:solidFill>
                  <a:schemeClr val="tx1"/>
                </a:solidFill>
                <a:sym typeface="Inter Bold"/>
              </a:rPr>
              <a:t>טיפול בעבירות </a:t>
            </a:r>
          </a:p>
          <a:p>
            <a:r>
              <a:rPr lang="he-IL" b="1" dirty="0">
                <a:solidFill>
                  <a:schemeClr val="tx1"/>
                </a:solidFill>
                <a:sym typeface="Inter Bold"/>
              </a:rPr>
              <a:t>הקמות רעש </a:t>
            </a:r>
          </a:p>
          <a:p>
            <a:r>
              <a:rPr lang="he-IL" b="1" dirty="0">
                <a:solidFill>
                  <a:schemeClr val="tx1"/>
                </a:solidFill>
                <a:sym typeface="Inter Bold"/>
              </a:rPr>
              <a:t>במרחב הציבורי, מעסקים ורכבים 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58731" y="4603211"/>
            <a:ext cx="2690310" cy="1952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he-IL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צמצום הפניות המתקבלות </a:t>
            </a:r>
          </a:p>
          <a:p>
            <a:pPr algn="ctr" rtl="1">
              <a:lnSpc>
                <a:spcPts val="3080"/>
              </a:lnSpc>
            </a:pPr>
            <a:r>
              <a:rPr lang="he-IL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במוקד 106 ו </a:t>
            </a:r>
            <a:r>
              <a:rPr lang="en-US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100</a:t>
            </a:r>
            <a:r>
              <a:rPr lang="he-IL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  בנושא עבירות </a:t>
            </a:r>
          </a:p>
          <a:p>
            <a:pPr algn="ctr" rtl="1">
              <a:lnSpc>
                <a:spcPts val="3080"/>
              </a:lnSpc>
            </a:pPr>
            <a:r>
              <a:rPr lang="he-IL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תנועה וחניה</a:t>
            </a:r>
            <a:r>
              <a:rPr lang="ar-EG" sz="2400" b="1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 Bold"/>
                <a:rtl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98456" y="146908"/>
            <a:ext cx="6848541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he-IL" dirty="0">
                <a:sym typeface="League Spartan"/>
              </a:rPr>
              <a:t>יעדי שיטור עירוני לשנת 2025</a:t>
            </a:r>
            <a:endParaRPr lang="en-US" dirty="0">
              <a:sym typeface="League Spartan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12314053" y="1153324"/>
            <a:ext cx="4680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56" name="Freeform 2">
            <a:extLst>
              <a:ext uri="{FF2B5EF4-FFF2-40B4-BE49-F238E27FC236}">
                <a16:creationId xmlns:a16="http://schemas.microsoft.com/office/drawing/2014/main" id="{99771CD6-C719-45B1-999B-E6BD0E2F3726}"/>
              </a:ext>
            </a:extLst>
          </p:cNvPr>
          <p:cNvSpPr/>
          <p:nvPr/>
        </p:nvSpPr>
        <p:spPr>
          <a:xfrm flipH="1">
            <a:off x="10555453" y="3233620"/>
            <a:ext cx="1072080" cy="708741"/>
          </a:xfrm>
          <a:custGeom>
            <a:avLst/>
            <a:gdLst/>
            <a:ahLst/>
            <a:cxnLst/>
            <a:rect l="l" t="t" r="r" b="b"/>
            <a:pathLst>
              <a:path w="1072080" h="708741">
                <a:moveTo>
                  <a:pt x="1072079" y="0"/>
                </a:moveTo>
                <a:lnTo>
                  <a:pt x="0" y="0"/>
                </a:lnTo>
                <a:lnTo>
                  <a:pt x="0" y="708742"/>
                </a:lnTo>
                <a:lnTo>
                  <a:pt x="1072079" y="708742"/>
                </a:lnTo>
                <a:lnTo>
                  <a:pt x="107207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7" name="Freeform 3">
            <a:extLst>
              <a:ext uri="{FF2B5EF4-FFF2-40B4-BE49-F238E27FC236}">
                <a16:creationId xmlns:a16="http://schemas.microsoft.com/office/drawing/2014/main" id="{9EAD0A48-9DE4-4BF5-ABCD-D70BA60B71BA}"/>
              </a:ext>
            </a:extLst>
          </p:cNvPr>
          <p:cNvSpPr/>
          <p:nvPr/>
        </p:nvSpPr>
        <p:spPr>
          <a:xfrm>
            <a:off x="6570220" y="3160399"/>
            <a:ext cx="997536" cy="882819"/>
          </a:xfrm>
          <a:custGeom>
            <a:avLst/>
            <a:gdLst/>
            <a:ahLst/>
            <a:cxnLst/>
            <a:rect l="l" t="t" r="r" b="b"/>
            <a:pathLst>
              <a:path w="997536" h="882819">
                <a:moveTo>
                  <a:pt x="0" y="0"/>
                </a:moveTo>
                <a:lnTo>
                  <a:pt x="997537" y="0"/>
                </a:lnTo>
                <a:lnTo>
                  <a:pt x="997537" y="882820"/>
                </a:lnTo>
                <a:lnTo>
                  <a:pt x="0" y="882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8" name="Freeform 4">
            <a:extLst>
              <a:ext uri="{FF2B5EF4-FFF2-40B4-BE49-F238E27FC236}">
                <a16:creationId xmlns:a16="http://schemas.microsoft.com/office/drawing/2014/main" id="{09056D92-C15E-48FE-B1F9-90D1C2BEF20F}"/>
              </a:ext>
            </a:extLst>
          </p:cNvPr>
          <p:cNvSpPr/>
          <p:nvPr/>
        </p:nvSpPr>
        <p:spPr>
          <a:xfrm>
            <a:off x="14940775" y="3268433"/>
            <a:ext cx="1115052" cy="1115052"/>
          </a:xfrm>
          <a:custGeom>
            <a:avLst/>
            <a:gdLst/>
            <a:ahLst/>
            <a:cxnLst/>
            <a:rect l="l" t="t" r="r" b="b"/>
            <a:pathLst>
              <a:path w="1115052" h="1115052">
                <a:moveTo>
                  <a:pt x="0" y="0"/>
                </a:moveTo>
                <a:lnTo>
                  <a:pt x="1115052" y="0"/>
                </a:lnTo>
                <a:lnTo>
                  <a:pt x="1115052" y="1115052"/>
                </a:lnTo>
                <a:lnTo>
                  <a:pt x="0" y="111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9" name="Freeform 7">
            <a:extLst>
              <a:ext uri="{FF2B5EF4-FFF2-40B4-BE49-F238E27FC236}">
                <a16:creationId xmlns:a16="http://schemas.microsoft.com/office/drawing/2014/main" id="{CB8667EC-4DDC-405C-8EBB-7CAAB6A1B959}"/>
              </a:ext>
            </a:extLst>
          </p:cNvPr>
          <p:cNvSpPr/>
          <p:nvPr/>
        </p:nvSpPr>
        <p:spPr>
          <a:xfrm>
            <a:off x="2329479" y="3233620"/>
            <a:ext cx="936842" cy="434354"/>
          </a:xfrm>
          <a:custGeom>
            <a:avLst/>
            <a:gdLst/>
            <a:ahLst/>
            <a:cxnLst/>
            <a:rect l="l" t="t" r="r" b="b"/>
            <a:pathLst>
              <a:path w="936842" h="434354">
                <a:moveTo>
                  <a:pt x="0" y="0"/>
                </a:moveTo>
                <a:lnTo>
                  <a:pt x="936842" y="0"/>
                </a:lnTo>
                <a:lnTo>
                  <a:pt x="936842" y="434354"/>
                </a:lnTo>
                <a:lnTo>
                  <a:pt x="0" y="434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2F249EC-E54A-A7A7-E4C0-CF072EF704CA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849858D3-A0C5-4F63-0C40-E7EB4DB8E79A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5C423B6-D5D1-FF8E-B35E-E52B81CF5BA3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14020800" y="232764"/>
            <a:ext cx="3722942" cy="9010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ctr" rtl="1">
              <a:lnSpc>
                <a:spcPts val="7150"/>
              </a:lnSpc>
              <a:spcBef>
                <a:spcPct val="0"/>
              </a:spcBef>
              <a:defRPr sz="4000" b="1" spc="132">
                <a:solidFill>
                  <a:srgbClr val="2D4E77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rtl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he-IL" dirty="0">
                <a:sym typeface="League Spartan"/>
              </a:rPr>
              <a:t>דוברות והסברה</a:t>
            </a:r>
            <a:endParaRPr lang="en-US" dirty="0">
              <a:sym typeface="League Spartan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14586144" y="1242997"/>
            <a:ext cx="2592253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2F249EC-E54A-A7A7-E4C0-CF072EF704CA}"/>
              </a:ext>
            </a:extLst>
          </p:cNvPr>
          <p:cNvSpPr/>
          <p:nvPr/>
        </p:nvSpPr>
        <p:spPr>
          <a:xfrm>
            <a:off x="228600" y="232764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849858D3-A0C5-4F63-0C40-E7EB4DB8E79A}"/>
              </a:ext>
            </a:extLst>
          </p:cNvPr>
          <p:cNvSpPr/>
          <p:nvPr/>
        </p:nvSpPr>
        <p:spPr>
          <a:xfrm>
            <a:off x="306156" y="944011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5C423B6-D5D1-FF8E-B35E-E52B81CF5BA3}"/>
              </a:ext>
            </a:extLst>
          </p:cNvPr>
          <p:cNvSpPr/>
          <p:nvPr/>
        </p:nvSpPr>
        <p:spPr>
          <a:xfrm>
            <a:off x="1209227" y="232764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00DE74C-324C-447C-9BE4-9F19CF8CA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47" y="1842158"/>
            <a:ext cx="3688710" cy="701294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2C7D741-0CC5-400D-81B2-549565BC0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"/>
          <a:stretch/>
        </p:blipFill>
        <p:spPr>
          <a:xfrm>
            <a:off x="8915400" y="1771072"/>
            <a:ext cx="3851757" cy="701294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EF51E60-4C53-48CB-9A54-77631E79AA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4"/>
          <a:stretch/>
        </p:blipFill>
        <p:spPr>
          <a:xfrm>
            <a:off x="13030200" y="1765629"/>
            <a:ext cx="5000610" cy="701294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26F88C6-1935-4E38-B2F4-972BED78E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6" y="1842158"/>
            <a:ext cx="4296162" cy="68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5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FFF7D88A-E861-44EF-9E76-4377EC5070EE}"/>
              </a:ext>
            </a:extLst>
          </p:cNvPr>
          <p:cNvSpPr txBox="1"/>
          <p:nvPr/>
        </p:nvSpPr>
        <p:spPr>
          <a:xfrm>
            <a:off x="-489747" y="4111016"/>
            <a:ext cx="1828799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200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תודה</a:t>
            </a:r>
          </a:p>
        </p:txBody>
      </p: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7E06DD7E-6B7C-4CE9-8380-E83F8E4DBAF6}"/>
              </a:ext>
            </a:extLst>
          </p:cNvPr>
          <p:cNvCxnSpPr>
            <a:cxnSpLocks/>
          </p:cNvCxnSpPr>
          <p:nvPr/>
        </p:nvCxnSpPr>
        <p:spPr>
          <a:xfrm>
            <a:off x="9840916" y="4610100"/>
            <a:ext cx="22320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מלבן 7">
            <a:extLst>
              <a:ext uri="{FF2B5EF4-FFF2-40B4-BE49-F238E27FC236}">
                <a16:creationId xmlns:a16="http://schemas.microsoft.com/office/drawing/2014/main" id="{242AC912-3CA3-4281-9CBC-EE0E580E1805}"/>
              </a:ext>
            </a:extLst>
          </p:cNvPr>
          <p:cNvSpPr/>
          <p:nvPr/>
        </p:nvSpPr>
        <p:spPr>
          <a:xfrm>
            <a:off x="0" y="9125397"/>
            <a:ext cx="18288000" cy="11616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7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תמונה 13" descr="תמונה שמכילה אוסף תמונות&#10;&#10;התיאור נוצר באופן אוטומטי">
            <a:extLst>
              <a:ext uri="{FF2B5EF4-FFF2-40B4-BE49-F238E27FC236}">
                <a16:creationId xmlns:a16="http://schemas.microsoft.com/office/drawing/2014/main" id="{A5AD40E2-09B1-4A24-89F9-EA64E268C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29" y="5201692"/>
            <a:ext cx="2509724" cy="58500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F91B5B6-FCA2-422D-93BA-EC914DCD1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917" y="5034346"/>
            <a:ext cx="1537148" cy="91969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25B215E-6B48-0797-0015-6C8F1CA2CDD9}"/>
              </a:ext>
            </a:extLst>
          </p:cNvPr>
          <p:cNvSpPr/>
          <p:nvPr/>
        </p:nvSpPr>
        <p:spPr>
          <a:xfrm>
            <a:off x="8818500" y="5034346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209AB589-7445-FA0B-E70A-0A02EBAA2E72}"/>
              </a:ext>
            </a:extLst>
          </p:cNvPr>
          <p:cNvCxnSpPr>
            <a:cxnSpLocks/>
          </p:cNvCxnSpPr>
          <p:nvPr/>
        </p:nvCxnSpPr>
        <p:spPr>
          <a:xfrm>
            <a:off x="5181599" y="4610100"/>
            <a:ext cx="22320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0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840929" y="557325"/>
            <a:ext cx="8229384" cy="7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636"/>
              </a:lnSpc>
              <a:spcBef>
                <a:spcPct val="0"/>
              </a:spcBef>
            </a:pPr>
            <a:r>
              <a:rPr lang="he-IL" sz="4000" b="1" spc="122" dirty="0">
                <a:solidFill>
                  <a:schemeClr val="accent1">
                    <a:lumMod val="75000"/>
                  </a:schemeClr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מרחב גיאוגרפי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97756" y="2406476"/>
            <a:ext cx="7778585" cy="5704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כ- </a:t>
            </a: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770,000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תושבים מתגוררים בנגב</a:t>
            </a:r>
          </a:p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88%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מתושבי הנגב גרים בגבולות המטרופולין (כ- </a:t>
            </a: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670,000</a:t>
            </a:r>
            <a:r>
              <a:rPr lang="ar-EG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)</a:t>
            </a:r>
          </a:p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59%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יהודים </a:t>
            </a: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41%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בדואים במטרופולין</a:t>
            </a:r>
          </a:p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65%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מרשויות המטרופולין באשכולות </a:t>
            </a:r>
            <a:r>
              <a:rPr lang="en-US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1-3</a:t>
            </a:r>
            <a:endParaRPr lang="he-IL" sz="23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he-IL" sz="2300" u="sng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יישובים בגזרה/רשויות: 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באר שבע, חצרים (מועצה מקומית בני שמעון).</a:t>
            </a:r>
          </a:p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he-IL" sz="2300" u="sng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תחנות משטרה סמוכות: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שגב שלום, ערוער, עיירות, רהט אופקים ודימונה.</a:t>
            </a:r>
          </a:p>
          <a:p>
            <a:pPr marL="561344" lvl="1" indent="-280672" algn="r" rtl="1">
              <a:lnSpc>
                <a:spcPct val="150000"/>
              </a:lnSpc>
              <a:spcBef>
                <a:spcPts val="600"/>
              </a:spcBef>
              <a:buFont typeface="Arial"/>
              <a:buChar char="•"/>
            </a:pPr>
            <a:r>
              <a:rPr lang="he-IL" sz="2300" u="sng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צירים בינעירוניים:</a:t>
            </a:r>
            <a:r>
              <a:rPr lang="he-IL" sz="2300" dirty="0"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Inter"/>
                <a:rtl/>
              </a:rPr>
              <a:t> 25, 40, 406, 60.</a:t>
            </a:r>
          </a:p>
          <a:p>
            <a:pPr marL="561344" lvl="1" indent="-280672" algn="r" rtl="1">
              <a:lnSpc>
                <a:spcPct val="150000"/>
              </a:lnSpc>
              <a:buFont typeface="Arial"/>
              <a:buChar char="•"/>
            </a:pPr>
            <a:endParaRPr lang="he-IL" sz="2300" dirty="0"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Inter"/>
              <a:rtl/>
            </a:endParaRPr>
          </a:p>
        </p:txBody>
      </p:sp>
      <p:pic>
        <p:nvPicPr>
          <p:cNvPr id="65" name="Picture 32" descr="D:\לקוחות\עיריית באר שבע\HOMARIM\PICS\מטרופולין באר שבע.jpg">
            <a:extLst>
              <a:ext uri="{FF2B5EF4-FFF2-40B4-BE49-F238E27FC236}">
                <a16:creationId xmlns:a16="http://schemas.microsoft.com/office/drawing/2014/main" id="{B216EBC1-38ED-4CE9-82C8-6E61A21C0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50" r="14361"/>
          <a:stretch/>
        </p:blipFill>
        <p:spPr bwMode="auto">
          <a:xfrm>
            <a:off x="179403" y="1693373"/>
            <a:ext cx="10434918" cy="762062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glow rad="127000">
              <a:schemeClr val="bg1">
                <a:lumMod val="85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0" name="Rounded Rectangular Callout 57">
            <a:extLst>
              <a:ext uri="{FF2B5EF4-FFF2-40B4-BE49-F238E27FC236}">
                <a16:creationId xmlns:a16="http://schemas.microsoft.com/office/drawing/2014/main" id="{A2EFB326-A9C1-4FF6-85C7-3AE49B4E17DA}"/>
              </a:ext>
            </a:extLst>
          </p:cNvPr>
          <p:cNvSpPr/>
          <p:nvPr/>
        </p:nvSpPr>
        <p:spPr>
          <a:xfrm flipH="1">
            <a:off x="9424637" y="4490716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ערד</a:t>
            </a:r>
          </a:p>
        </p:txBody>
      </p:sp>
      <p:sp>
        <p:nvSpPr>
          <p:cNvPr id="81" name="Rounded Rectangular Callout 61">
            <a:extLst>
              <a:ext uri="{FF2B5EF4-FFF2-40B4-BE49-F238E27FC236}">
                <a16:creationId xmlns:a16="http://schemas.microsoft.com/office/drawing/2014/main" id="{89DA781A-925C-402F-8B22-AC5A5B3DFBFC}"/>
              </a:ext>
            </a:extLst>
          </p:cNvPr>
          <p:cNvSpPr/>
          <p:nvPr/>
        </p:nvSpPr>
        <p:spPr>
          <a:xfrm flipH="1">
            <a:off x="5958718" y="3697112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מיתר</a:t>
            </a:r>
          </a:p>
        </p:txBody>
      </p:sp>
      <p:sp>
        <p:nvSpPr>
          <p:cNvPr id="82" name="Rounded Rectangular Callout 62">
            <a:extLst>
              <a:ext uri="{FF2B5EF4-FFF2-40B4-BE49-F238E27FC236}">
                <a16:creationId xmlns:a16="http://schemas.microsoft.com/office/drawing/2014/main" id="{EDC5E9EA-7B05-4F0D-973B-E177908D39C4}"/>
              </a:ext>
            </a:extLst>
          </p:cNvPr>
          <p:cNvSpPr/>
          <p:nvPr/>
        </p:nvSpPr>
        <p:spPr>
          <a:xfrm flipH="1">
            <a:off x="4497655" y="3124747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להבים</a:t>
            </a:r>
          </a:p>
        </p:txBody>
      </p:sp>
      <p:sp>
        <p:nvSpPr>
          <p:cNvPr id="83" name="Rounded Rectangular Callout 65">
            <a:extLst>
              <a:ext uri="{FF2B5EF4-FFF2-40B4-BE49-F238E27FC236}">
                <a16:creationId xmlns:a16="http://schemas.microsoft.com/office/drawing/2014/main" id="{A0A8A8B1-589F-4B26-A17A-BC1398BAEB1F}"/>
              </a:ext>
            </a:extLst>
          </p:cNvPr>
          <p:cNvSpPr/>
          <p:nvPr/>
        </p:nvSpPr>
        <p:spPr>
          <a:xfrm flipH="1">
            <a:off x="1857996" y="2493258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נתיבות</a:t>
            </a:r>
          </a:p>
        </p:txBody>
      </p:sp>
      <p:sp>
        <p:nvSpPr>
          <p:cNvPr id="84" name="Rounded Rectangular Callout 66">
            <a:extLst>
              <a:ext uri="{FF2B5EF4-FFF2-40B4-BE49-F238E27FC236}">
                <a16:creationId xmlns:a16="http://schemas.microsoft.com/office/drawing/2014/main" id="{3E5F2FD6-9F9C-4BF9-81FA-924F8272895C}"/>
              </a:ext>
            </a:extLst>
          </p:cNvPr>
          <p:cNvSpPr/>
          <p:nvPr/>
        </p:nvSpPr>
        <p:spPr>
          <a:xfrm flipH="1">
            <a:off x="2061554" y="3898668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אופקים</a:t>
            </a:r>
          </a:p>
        </p:txBody>
      </p:sp>
      <p:sp>
        <p:nvSpPr>
          <p:cNvPr id="85" name="Rounded Rectangular Callout 67">
            <a:extLst>
              <a:ext uri="{FF2B5EF4-FFF2-40B4-BE49-F238E27FC236}">
                <a16:creationId xmlns:a16="http://schemas.microsoft.com/office/drawing/2014/main" id="{A05D5C1C-6AF7-4099-95BE-B8DF2ABEB03A}"/>
              </a:ext>
            </a:extLst>
          </p:cNvPr>
          <p:cNvSpPr/>
          <p:nvPr/>
        </p:nvSpPr>
        <p:spPr>
          <a:xfrm flipH="1">
            <a:off x="5058103" y="4490716"/>
            <a:ext cx="713745" cy="467095"/>
          </a:xfrm>
          <a:prstGeom prst="wedgeRoundRectCallout">
            <a:avLst>
              <a:gd name="adj1" fmla="val 4560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עומר</a:t>
            </a:r>
          </a:p>
        </p:txBody>
      </p:sp>
      <p:sp>
        <p:nvSpPr>
          <p:cNvPr id="86" name="Rounded Rectangular Callout 68">
            <a:extLst>
              <a:ext uri="{FF2B5EF4-FFF2-40B4-BE49-F238E27FC236}">
                <a16:creationId xmlns:a16="http://schemas.microsoft.com/office/drawing/2014/main" id="{367564A3-1722-4388-9310-DD9625FA2C1C}"/>
              </a:ext>
            </a:extLst>
          </p:cNvPr>
          <p:cNvSpPr/>
          <p:nvPr/>
        </p:nvSpPr>
        <p:spPr>
          <a:xfrm flipH="1">
            <a:off x="7145212" y="6860291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דימונה</a:t>
            </a:r>
          </a:p>
        </p:txBody>
      </p:sp>
      <p:sp>
        <p:nvSpPr>
          <p:cNvPr id="87" name="Rounded Rectangular Callout 69">
            <a:extLst>
              <a:ext uri="{FF2B5EF4-FFF2-40B4-BE49-F238E27FC236}">
                <a16:creationId xmlns:a16="http://schemas.microsoft.com/office/drawing/2014/main" id="{5ADA7081-FF3B-4614-9BF9-08BD0437B427}"/>
              </a:ext>
            </a:extLst>
          </p:cNvPr>
          <p:cNvSpPr/>
          <p:nvPr/>
        </p:nvSpPr>
        <p:spPr>
          <a:xfrm flipH="1">
            <a:off x="5957043" y="7925650"/>
            <a:ext cx="715420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ירוחם</a:t>
            </a:r>
          </a:p>
        </p:txBody>
      </p:sp>
      <p:sp>
        <p:nvSpPr>
          <p:cNvPr id="88" name="Rounded Rectangular Callout 94">
            <a:extLst>
              <a:ext uri="{FF2B5EF4-FFF2-40B4-BE49-F238E27FC236}">
                <a16:creationId xmlns:a16="http://schemas.microsoft.com/office/drawing/2014/main" id="{6002A65D-35A6-4666-B28B-52870751BF42}"/>
              </a:ext>
            </a:extLst>
          </p:cNvPr>
          <p:cNvSpPr/>
          <p:nvPr/>
        </p:nvSpPr>
        <p:spPr>
          <a:xfrm flipH="1">
            <a:off x="3514737" y="4164207"/>
            <a:ext cx="1517674" cy="882938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BA001F"/>
          </a:solidFill>
          <a:ln>
            <a:noFill/>
          </a:ln>
          <a:effectLst>
            <a:outerShdw blurRad="50800" dist="38100" dir="75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באר שבע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9" name="Rounded Rectangular Callout 62">
            <a:extLst>
              <a:ext uri="{FF2B5EF4-FFF2-40B4-BE49-F238E27FC236}">
                <a16:creationId xmlns:a16="http://schemas.microsoft.com/office/drawing/2014/main" id="{D58EED0C-701C-4D3A-83CA-3DC1EAA95738}"/>
              </a:ext>
            </a:extLst>
          </p:cNvPr>
          <p:cNvSpPr/>
          <p:nvPr/>
        </p:nvSpPr>
        <p:spPr>
          <a:xfrm flipH="1">
            <a:off x="3697988" y="2726699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רהט</a:t>
            </a:r>
          </a:p>
        </p:txBody>
      </p:sp>
      <p:sp>
        <p:nvSpPr>
          <p:cNvPr id="90" name="Rounded Rectangular Callout 61">
            <a:extLst>
              <a:ext uri="{FF2B5EF4-FFF2-40B4-BE49-F238E27FC236}">
                <a16:creationId xmlns:a16="http://schemas.microsoft.com/office/drawing/2014/main" id="{9F65AE2B-805F-4B84-B737-33A1806EF6E1}"/>
              </a:ext>
            </a:extLst>
          </p:cNvPr>
          <p:cNvSpPr/>
          <p:nvPr/>
        </p:nvSpPr>
        <p:spPr>
          <a:xfrm flipH="1">
            <a:off x="4560756" y="5340309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שגב שלום</a:t>
            </a:r>
          </a:p>
        </p:txBody>
      </p:sp>
      <p:sp>
        <p:nvSpPr>
          <p:cNvPr id="91" name="Rounded Rectangular Callout 61">
            <a:extLst>
              <a:ext uri="{FF2B5EF4-FFF2-40B4-BE49-F238E27FC236}">
                <a16:creationId xmlns:a16="http://schemas.microsoft.com/office/drawing/2014/main" id="{F03D17DA-1A60-49A0-81D2-CE9B71DB99D8}"/>
              </a:ext>
            </a:extLst>
          </p:cNvPr>
          <p:cNvSpPr/>
          <p:nvPr/>
        </p:nvSpPr>
        <p:spPr>
          <a:xfrm flipH="1">
            <a:off x="7121316" y="5757135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ערערה בנגב</a:t>
            </a:r>
          </a:p>
        </p:txBody>
      </p:sp>
      <p:sp>
        <p:nvSpPr>
          <p:cNvPr id="92" name="Rounded Rectangular Callout 61">
            <a:extLst>
              <a:ext uri="{FF2B5EF4-FFF2-40B4-BE49-F238E27FC236}">
                <a16:creationId xmlns:a16="http://schemas.microsoft.com/office/drawing/2014/main" id="{80D402D8-9BA2-4A98-880A-2A1D2F7D5688}"/>
              </a:ext>
            </a:extLst>
          </p:cNvPr>
          <p:cNvSpPr/>
          <p:nvPr/>
        </p:nvSpPr>
        <p:spPr>
          <a:xfrm flipH="1">
            <a:off x="7858957" y="4712711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כסייפה</a:t>
            </a:r>
          </a:p>
        </p:txBody>
      </p:sp>
      <p:sp>
        <p:nvSpPr>
          <p:cNvPr id="93" name="Rounded Rectangular Callout 61">
            <a:extLst>
              <a:ext uri="{FF2B5EF4-FFF2-40B4-BE49-F238E27FC236}">
                <a16:creationId xmlns:a16="http://schemas.microsoft.com/office/drawing/2014/main" id="{6C28E24A-2649-4151-8247-32EF2D9D49DF}"/>
              </a:ext>
            </a:extLst>
          </p:cNvPr>
          <p:cNvSpPr/>
          <p:nvPr/>
        </p:nvSpPr>
        <p:spPr>
          <a:xfrm flipH="1">
            <a:off x="6493066" y="4381244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חורה</a:t>
            </a:r>
          </a:p>
        </p:txBody>
      </p:sp>
      <p:sp>
        <p:nvSpPr>
          <p:cNvPr id="94" name="Rounded Rectangular Callout 61">
            <a:extLst>
              <a:ext uri="{FF2B5EF4-FFF2-40B4-BE49-F238E27FC236}">
                <a16:creationId xmlns:a16="http://schemas.microsoft.com/office/drawing/2014/main" id="{E5AE8D69-F9F7-4CF8-962D-D7A8AA9ECF8A}"/>
              </a:ext>
            </a:extLst>
          </p:cNvPr>
          <p:cNvSpPr/>
          <p:nvPr/>
        </p:nvSpPr>
        <p:spPr>
          <a:xfrm flipH="1">
            <a:off x="5074916" y="3697112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לקיה</a:t>
            </a: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Rounded Rectangular Callout 57">
            <a:extLst>
              <a:ext uri="{FF2B5EF4-FFF2-40B4-BE49-F238E27FC236}">
                <a16:creationId xmlns:a16="http://schemas.microsoft.com/office/drawing/2014/main" id="{FBC6B68A-13FD-4EDE-9F11-AA0ABC3F907C}"/>
              </a:ext>
            </a:extLst>
          </p:cNvPr>
          <p:cNvSpPr/>
          <p:nvPr/>
        </p:nvSpPr>
        <p:spPr>
          <a:xfrm flipH="1">
            <a:off x="5585033" y="4794525"/>
            <a:ext cx="713745" cy="467095"/>
          </a:xfrm>
          <a:prstGeom prst="wedgeRoundRectCallout">
            <a:avLst>
              <a:gd name="adj1" fmla="val 27309"/>
              <a:gd name="adj2" fmla="val 6299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תל שבע</a:t>
            </a:r>
          </a:p>
        </p:txBody>
      </p:sp>
      <p:sp>
        <p:nvSpPr>
          <p:cNvPr id="28" name="Rounded Rectangular Callout 57">
            <a:extLst>
              <a:ext uri="{FF2B5EF4-FFF2-40B4-BE49-F238E27FC236}">
                <a16:creationId xmlns:a16="http://schemas.microsoft.com/office/drawing/2014/main" id="{C2206BF5-818E-4CDB-8ED8-B877663D38FE}"/>
              </a:ext>
            </a:extLst>
          </p:cNvPr>
          <p:cNvSpPr/>
          <p:nvPr/>
        </p:nvSpPr>
        <p:spPr>
          <a:xfrm flipH="1">
            <a:off x="4777594" y="6859286"/>
            <a:ext cx="807438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עיר </a:t>
            </a:r>
            <a:r>
              <a:rPr kumimoji="0" lang="he-I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הבה"דים</a:t>
            </a: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ounded Rectangular Callout 61">
            <a:extLst>
              <a:ext uri="{FF2B5EF4-FFF2-40B4-BE49-F238E27FC236}">
                <a16:creationId xmlns:a16="http://schemas.microsoft.com/office/drawing/2014/main" id="{8BC3F127-1435-4EA6-8603-133B62255F21}"/>
              </a:ext>
            </a:extLst>
          </p:cNvPr>
          <p:cNvSpPr/>
          <p:nvPr/>
        </p:nvSpPr>
        <p:spPr>
          <a:xfrm flipH="1">
            <a:off x="3731904" y="5990682"/>
            <a:ext cx="713745" cy="467095"/>
          </a:xfrm>
          <a:prstGeom prst="wedgeRoundRectCallout">
            <a:avLst>
              <a:gd name="adj1" fmla="val -20024"/>
              <a:gd name="adj2" fmla="val 68664"/>
              <a:gd name="adj3" fmla="val 16667"/>
            </a:avLst>
          </a:prstGeom>
          <a:solidFill>
            <a:srgbClr val="009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620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נאות חובב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4715662" y="1485900"/>
            <a:ext cx="3344225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E45E04F4-DE38-998C-B32F-485DD3BEB8DF}"/>
              </a:ext>
            </a:extLst>
          </p:cNvPr>
          <p:cNvSpPr/>
          <p:nvPr/>
        </p:nvSpPr>
        <p:spPr>
          <a:xfrm>
            <a:off x="313862" y="211143"/>
            <a:ext cx="964215" cy="919807"/>
          </a:xfrm>
          <a:custGeom>
            <a:avLst/>
            <a:gdLst/>
            <a:ahLst/>
            <a:cxnLst/>
            <a:rect l="l" t="t" r="r" b="b"/>
            <a:pathLst>
              <a:path w="1577219" h="1369234">
                <a:moveTo>
                  <a:pt x="0" y="0"/>
                </a:moveTo>
                <a:lnTo>
                  <a:pt x="1577219" y="0"/>
                </a:lnTo>
                <a:lnTo>
                  <a:pt x="1577219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AB5F909-869F-5005-77E6-20673466FA44}"/>
              </a:ext>
            </a:extLst>
          </p:cNvPr>
          <p:cNvSpPr/>
          <p:nvPr/>
        </p:nvSpPr>
        <p:spPr>
          <a:xfrm>
            <a:off x="174714" y="9603042"/>
            <a:ext cx="2686397" cy="580933"/>
          </a:xfrm>
          <a:custGeom>
            <a:avLst/>
            <a:gdLst/>
            <a:ahLst/>
            <a:cxnLst/>
            <a:rect l="l" t="t" r="r" b="b"/>
            <a:pathLst>
              <a:path w="2686397" h="580933">
                <a:moveTo>
                  <a:pt x="0" y="0"/>
                </a:moveTo>
                <a:lnTo>
                  <a:pt x="2686397" y="0"/>
                </a:lnTo>
                <a:lnTo>
                  <a:pt x="2686397" y="580933"/>
                </a:lnTo>
                <a:lnTo>
                  <a:pt x="0" y="58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E039ACE2-438D-C2A0-F406-56A2823A481C}"/>
              </a:ext>
            </a:extLst>
          </p:cNvPr>
          <p:cNvSpPr/>
          <p:nvPr/>
        </p:nvSpPr>
        <p:spPr>
          <a:xfrm>
            <a:off x="1308766" y="165929"/>
            <a:ext cx="1126072" cy="1010233"/>
          </a:xfrm>
          <a:custGeom>
            <a:avLst/>
            <a:gdLst/>
            <a:ahLst/>
            <a:cxnLst/>
            <a:rect l="l" t="t" r="r" b="b"/>
            <a:pathLst>
              <a:path w="2530968" h="2530968">
                <a:moveTo>
                  <a:pt x="0" y="0"/>
                </a:moveTo>
                <a:lnTo>
                  <a:pt x="2530968" y="0"/>
                </a:lnTo>
                <a:lnTo>
                  <a:pt x="2530968" y="2530968"/>
                </a:lnTo>
                <a:lnTo>
                  <a:pt x="0" y="253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1" y="0"/>
            <a:ext cx="8839200" cy="991425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22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רקע תחנת המשטרה- מבנה ארגוני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>
            <a:off x="8908133" y="1181100"/>
            <a:ext cx="695021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he-IL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9" name="Straight Connector 186">
            <a:extLst>
              <a:ext uri="{FF2B5EF4-FFF2-40B4-BE49-F238E27FC236}">
                <a16:creationId xmlns:a16="http://schemas.microsoft.com/office/drawing/2014/main" id="{7F219A91-A0F9-4B7A-B9A6-581BC7AA564C}"/>
              </a:ext>
            </a:extLst>
          </p:cNvPr>
          <p:cNvCxnSpPr>
            <a:cxnSpLocks/>
            <a:stCxn id="96" idx="2"/>
          </p:cNvCxnSpPr>
          <p:nvPr/>
        </p:nvCxnSpPr>
        <p:spPr>
          <a:xfrm>
            <a:off x="8910896" y="1873566"/>
            <a:ext cx="0" cy="3209130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0" name="Straight Connector 185">
            <a:extLst>
              <a:ext uri="{FF2B5EF4-FFF2-40B4-BE49-F238E27FC236}">
                <a16:creationId xmlns:a16="http://schemas.microsoft.com/office/drawing/2014/main" id="{E35E9415-9FC7-4D09-8AFB-63125D6D306E}"/>
              </a:ext>
            </a:extLst>
          </p:cNvPr>
          <p:cNvCxnSpPr/>
          <p:nvPr/>
        </p:nvCxnSpPr>
        <p:spPr>
          <a:xfrm flipH="1">
            <a:off x="9848129" y="4720458"/>
            <a:ext cx="0" cy="674916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" name="Straight Connector 167">
            <a:extLst>
              <a:ext uri="{FF2B5EF4-FFF2-40B4-BE49-F238E27FC236}">
                <a16:creationId xmlns:a16="http://schemas.microsoft.com/office/drawing/2014/main" id="{D6089517-BAF5-4501-9C57-FD93DBCE1FE7}"/>
              </a:ext>
            </a:extLst>
          </p:cNvPr>
          <p:cNvCxnSpPr/>
          <p:nvPr/>
        </p:nvCxnSpPr>
        <p:spPr>
          <a:xfrm flipH="1">
            <a:off x="12810689" y="3873863"/>
            <a:ext cx="0" cy="1594692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" name="מחבר ישר 83">
            <a:extLst>
              <a:ext uri="{FF2B5EF4-FFF2-40B4-BE49-F238E27FC236}">
                <a16:creationId xmlns:a16="http://schemas.microsoft.com/office/drawing/2014/main" id="{190D5633-81AA-4542-BAD2-425949F56F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65545" y="3873863"/>
            <a:ext cx="9745145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מלבן מעוגל 26">
            <a:extLst>
              <a:ext uri="{FF2B5EF4-FFF2-40B4-BE49-F238E27FC236}">
                <a16:creationId xmlns:a16="http://schemas.microsoft.com/office/drawing/2014/main" id="{6CB6E797-3B68-4AB7-BB89-ACDADB14636E}"/>
              </a:ext>
            </a:extLst>
          </p:cNvPr>
          <p:cNvSpPr/>
          <p:nvPr/>
        </p:nvSpPr>
        <p:spPr>
          <a:xfrm>
            <a:off x="8344589" y="3996823"/>
            <a:ext cx="1147107" cy="50572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אג"מ</a:t>
            </a:r>
          </a:p>
        </p:txBody>
      </p:sp>
      <p:sp>
        <p:nvSpPr>
          <p:cNvPr id="14" name="מלבן מעוגל 87">
            <a:extLst>
              <a:ext uri="{FF2B5EF4-FFF2-40B4-BE49-F238E27FC236}">
                <a16:creationId xmlns:a16="http://schemas.microsoft.com/office/drawing/2014/main" id="{02AE536B-9690-4D1D-A545-93E782CA54C2}"/>
              </a:ext>
            </a:extLst>
          </p:cNvPr>
          <p:cNvSpPr/>
          <p:nvPr/>
        </p:nvSpPr>
        <p:spPr>
          <a:xfrm>
            <a:off x="9411043" y="4826497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בקר רישוי</a:t>
            </a:r>
          </a:p>
        </p:txBody>
      </p:sp>
      <p:cxnSp>
        <p:nvCxnSpPr>
          <p:cNvPr id="16" name="מחבר ישר 83">
            <a:extLst>
              <a:ext uri="{FF2B5EF4-FFF2-40B4-BE49-F238E27FC236}">
                <a16:creationId xmlns:a16="http://schemas.microsoft.com/office/drawing/2014/main" id="{1570C9C0-AB24-4C1A-9863-359A9C5D0E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0257" y="4726260"/>
            <a:ext cx="4473425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מחבר ישר 83">
            <a:extLst>
              <a:ext uri="{FF2B5EF4-FFF2-40B4-BE49-F238E27FC236}">
                <a16:creationId xmlns:a16="http://schemas.microsoft.com/office/drawing/2014/main" id="{C03B8EBA-80F8-4CBC-B164-F1D88DBADB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36133" y="2083227"/>
            <a:ext cx="9720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מחבר ישר 83">
            <a:extLst>
              <a:ext uri="{FF2B5EF4-FFF2-40B4-BE49-F238E27FC236}">
                <a16:creationId xmlns:a16="http://schemas.microsoft.com/office/drawing/2014/main" id="{F316CB56-D6BB-4F45-9F39-2CCBEB620C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10895" y="2319597"/>
            <a:ext cx="970406" cy="2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מחבר ישר 83">
            <a:extLst>
              <a:ext uri="{FF2B5EF4-FFF2-40B4-BE49-F238E27FC236}">
                <a16:creationId xmlns:a16="http://schemas.microsoft.com/office/drawing/2014/main" id="{8818CCA6-092E-4267-9220-3AE0528346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23236" y="2928112"/>
            <a:ext cx="970406" cy="2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מחבר ישר 83">
            <a:extLst>
              <a:ext uri="{FF2B5EF4-FFF2-40B4-BE49-F238E27FC236}">
                <a16:creationId xmlns:a16="http://schemas.microsoft.com/office/drawing/2014/main" id="{AD0EC759-0484-426E-97F3-BBA4DEE56C8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436771" y="2899271"/>
            <a:ext cx="537755" cy="2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171">
            <a:extLst>
              <a:ext uri="{FF2B5EF4-FFF2-40B4-BE49-F238E27FC236}">
                <a16:creationId xmlns:a16="http://schemas.microsoft.com/office/drawing/2014/main" id="{CAFE9FBB-56FF-43BC-A822-69753441DC3C}"/>
              </a:ext>
            </a:extLst>
          </p:cNvPr>
          <p:cNvCxnSpPr/>
          <p:nvPr/>
        </p:nvCxnSpPr>
        <p:spPr>
          <a:xfrm flipH="1">
            <a:off x="7510284" y="2433953"/>
            <a:ext cx="0" cy="563097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2" name="Straight Connector 171">
            <a:extLst>
              <a:ext uri="{FF2B5EF4-FFF2-40B4-BE49-F238E27FC236}">
                <a16:creationId xmlns:a16="http://schemas.microsoft.com/office/drawing/2014/main" id="{D5D9034C-D308-4828-847B-7C3E1B3FDB79}"/>
              </a:ext>
            </a:extLst>
          </p:cNvPr>
          <p:cNvCxnSpPr/>
          <p:nvPr/>
        </p:nvCxnSpPr>
        <p:spPr>
          <a:xfrm flipH="1">
            <a:off x="7508721" y="2998069"/>
            <a:ext cx="0" cy="249842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3" name="Straight Connector 167">
            <a:extLst>
              <a:ext uri="{FF2B5EF4-FFF2-40B4-BE49-F238E27FC236}">
                <a16:creationId xmlns:a16="http://schemas.microsoft.com/office/drawing/2014/main" id="{A946256B-B218-4EC3-9BBF-707013A8E5DD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14441908" y="4806704"/>
            <a:ext cx="0" cy="2610692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4" name="מלבן מעוגל 38">
            <a:extLst>
              <a:ext uri="{FF2B5EF4-FFF2-40B4-BE49-F238E27FC236}">
                <a16:creationId xmlns:a16="http://schemas.microsoft.com/office/drawing/2014/main" id="{992048EA-8E14-41CF-9F04-542D75D646A6}"/>
              </a:ext>
            </a:extLst>
          </p:cNvPr>
          <p:cNvSpPr/>
          <p:nvPr/>
        </p:nvSpPr>
        <p:spPr>
          <a:xfrm>
            <a:off x="14033700" y="7417396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מ.ט</a:t>
            </a:r>
          </a:p>
        </p:txBody>
      </p:sp>
      <p:cxnSp>
        <p:nvCxnSpPr>
          <p:cNvPr id="25" name="Straight Connector 167">
            <a:extLst>
              <a:ext uri="{FF2B5EF4-FFF2-40B4-BE49-F238E27FC236}">
                <a16:creationId xmlns:a16="http://schemas.microsoft.com/office/drawing/2014/main" id="{5E47F03D-D142-4677-86E9-E2A58A074BCD}"/>
              </a:ext>
            </a:extLst>
          </p:cNvPr>
          <p:cNvCxnSpPr/>
          <p:nvPr/>
        </p:nvCxnSpPr>
        <p:spPr>
          <a:xfrm flipH="1">
            <a:off x="13589438" y="5808606"/>
            <a:ext cx="0" cy="815649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6" name="מחבר ישר 83">
            <a:extLst>
              <a:ext uri="{FF2B5EF4-FFF2-40B4-BE49-F238E27FC236}">
                <a16:creationId xmlns:a16="http://schemas.microsoft.com/office/drawing/2014/main" id="{0A8384FE-1739-42C2-8677-9199C72342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08149" y="4726261"/>
            <a:ext cx="27360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מחבר ישר 83">
            <a:extLst>
              <a:ext uri="{FF2B5EF4-FFF2-40B4-BE49-F238E27FC236}">
                <a16:creationId xmlns:a16="http://schemas.microsoft.com/office/drawing/2014/main" id="{5A091373-D504-4F4D-8DC1-2C5B0FC49E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09999" y="4232065"/>
            <a:ext cx="749984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מלבן מעוגל 38">
            <a:extLst>
              <a:ext uri="{FF2B5EF4-FFF2-40B4-BE49-F238E27FC236}">
                <a16:creationId xmlns:a16="http://schemas.microsoft.com/office/drawing/2014/main" id="{2D50F65F-B5B4-4FB8-9DDC-C52A97681C20}"/>
              </a:ext>
            </a:extLst>
          </p:cNvPr>
          <p:cNvSpPr/>
          <p:nvPr/>
        </p:nvSpPr>
        <p:spPr>
          <a:xfrm>
            <a:off x="10848599" y="4048507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מחת"ק</a:t>
            </a:r>
          </a:p>
        </p:txBody>
      </p:sp>
      <p:cxnSp>
        <p:nvCxnSpPr>
          <p:cNvPr id="29" name="מחבר ישר 83">
            <a:extLst>
              <a:ext uri="{FF2B5EF4-FFF2-40B4-BE49-F238E27FC236}">
                <a16:creationId xmlns:a16="http://schemas.microsoft.com/office/drawing/2014/main" id="{4440082B-250A-4388-9D8A-AEB6AC04F9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00862" y="5050296"/>
            <a:ext cx="2286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מחבר ישר 83">
            <a:extLst>
              <a:ext uri="{FF2B5EF4-FFF2-40B4-BE49-F238E27FC236}">
                <a16:creationId xmlns:a16="http://schemas.microsoft.com/office/drawing/2014/main" id="{E3CDE38A-7857-4539-9688-01CE02AFDB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10689" y="5468555"/>
            <a:ext cx="2286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מחבר ישר 83">
            <a:extLst>
              <a:ext uri="{FF2B5EF4-FFF2-40B4-BE49-F238E27FC236}">
                <a16:creationId xmlns:a16="http://schemas.microsoft.com/office/drawing/2014/main" id="{61C1C9F5-C824-441D-A4ED-8270DF3833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98298" y="5468555"/>
            <a:ext cx="2286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מלבן מעוגל 32">
            <a:extLst>
              <a:ext uri="{FF2B5EF4-FFF2-40B4-BE49-F238E27FC236}">
                <a16:creationId xmlns:a16="http://schemas.microsoft.com/office/drawing/2014/main" id="{9E09D898-C5BD-462A-AAF7-B4609308B408}"/>
              </a:ext>
            </a:extLst>
          </p:cNvPr>
          <p:cNvSpPr/>
          <p:nvPr/>
        </p:nvSpPr>
        <p:spPr>
          <a:xfrm>
            <a:off x="13882744" y="4462043"/>
            <a:ext cx="936000" cy="396000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400" b="1" kern="0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קמב"ל</a:t>
            </a:r>
            <a:endParaRPr lang="he-IL" sz="14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מלבן מעוגל 38">
            <a:extLst>
              <a:ext uri="{FF2B5EF4-FFF2-40B4-BE49-F238E27FC236}">
                <a16:creationId xmlns:a16="http://schemas.microsoft.com/office/drawing/2014/main" id="{1FF43F07-CBDC-4588-BB95-6F9E35383CF7}"/>
              </a:ext>
            </a:extLst>
          </p:cNvPr>
          <p:cNvSpPr/>
          <p:nvPr/>
        </p:nvSpPr>
        <p:spPr>
          <a:xfrm>
            <a:off x="12985056" y="4838785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רכז חקירות</a:t>
            </a:r>
          </a:p>
        </p:txBody>
      </p:sp>
      <p:sp>
        <p:nvSpPr>
          <p:cNvPr id="34" name="מלבן מעוגל 38">
            <a:extLst>
              <a:ext uri="{FF2B5EF4-FFF2-40B4-BE49-F238E27FC236}">
                <a16:creationId xmlns:a16="http://schemas.microsoft.com/office/drawing/2014/main" id="{9BDE432D-4763-4C9F-976C-5F20AAE1F3A9}"/>
              </a:ext>
            </a:extLst>
          </p:cNvPr>
          <p:cNvSpPr/>
          <p:nvPr/>
        </p:nvSpPr>
        <p:spPr>
          <a:xfrm>
            <a:off x="12985056" y="5268765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זי"ט</a:t>
            </a:r>
          </a:p>
        </p:txBody>
      </p:sp>
      <p:sp>
        <p:nvSpPr>
          <p:cNvPr id="35" name="מלבן מעוגל 38">
            <a:extLst>
              <a:ext uri="{FF2B5EF4-FFF2-40B4-BE49-F238E27FC236}">
                <a16:creationId xmlns:a16="http://schemas.microsoft.com/office/drawing/2014/main" id="{A42F430D-8260-4F18-9408-920FB848419C}"/>
              </a:ext>
            </a:extLst>
          </p:cNvPr>
          <p:cNvSpPr/>
          <p:nvPr/>
        </p:nvSpPr>
        <p:spPr>
          <a:xfrm>
            <a:off x="13149084" y="6039702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בילוש</a:t>
            </a:r>
          </a:p>
        </p:txBody>
      </p:sp>
      <p:sp>
        <p:nvSpPr>
          <p:cNvPr id="36" name="מלבן מעוגל 38">
            <a:extLst>
              <a:ext uri="{FF2B5EF4-FFF2-40B4-BE49-F238E27FC236}">
                <a16:creationId xmlns:a16="http://schemas.microsoft.com/office/drawing/2014/main" id="{5810EDE6-B74E-4060-9BD4-E99DB96A8FEF}"/>
              </a:ext>
            </a:extLst>
          </p:cNvPr>
          <p:cNvSpPr/>
          <p:nvPr/>
        </p:nvSpPr>
        <p:spPr>
          <a:xfrm>
            <a:off x="13149084" y="6502678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בלשים</a:t>
            </a:r>
          </a:p>
        </p:txBody>
      </p:sp>
      <p:sp>
        <p:nvSpPr>
          <p:cNvPr id="37" name="מלבן מעוגל 38">
            <a:extLst>
              <a:ext uri="{FF2B5EF4-FFF2-40B4-BE49-F238E27FC236}">
                <a16:creationId xmlns:a16="http://schemas.microsoft.com/office/drawing/2014/main" id="{FB691F1F-FDA1-4490-8968-CCF54DEDF113}"/>
              </a:ext>
            </a:extLst>
          </p:cNvPr>
          <p:cNvSpPr/>
          <p:nvPr/>
        </p:nvSpPr>
        <p:spPr>
          <a:xfrm>
            <a:off x="14024145" y="6508671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רכזים</a:t>
            </a:r>
          </a:p>
        </p:txBody>
      </p:sp>
      <p:sp>
        <p:nvSpPr>
          <p:cNvPr id="38" name="מלבן מעוגל 38">
            <a:extLst>
              <a:ext uri="{FF2B5EF4-FFF2-40B4-BE49-F238E27FC236}">
                <a16:creationId xmlns:a16="http://schemas.microsoft.com/office/drawing/2014/main" id="{4FB1E9F5-4C40-45DC-A0E5-4EFE806B0DDA}"/>
              </a:ext>
            </a:extLst>
          </p:cNvPr>
          <p:cNvSpPr/>
          <p:nvPr/>
        </p:nvSpPr>
        <p:spPr>
          <a:xfrm>
            <a:off x="14028564" y="6037656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קמ"ן</a:t>
            </a:r>
          </a:p>
        </p:txBody>
      </p:sp>
      <p:sp>
        <p:nvSpPr>
          <p:cNvPr id="39" name="מלבן מעוגל 26">
            <a:extLst>
              <a:ext uri="{FF2B5EF4-FFF2-40B4-BE49-F238E27FC236}">
                <a16:creationId xmlns:a16="http://schemas.microsoft.com/office/drawing/2014/main" id="{0BF12BEA-B815-4D7F-8532-49113D10C775}"/>
              </a:ext>
            </a:extLst>
          </p:cNvPr>
          <p:cNvSpPr/>
          <p:nvPr/>
        </p:nvSpPr>
        <p:spPr>
          <a:xfrm>
            <a:off x="12159983" y="3994987"/>
            <a:ext cx="1147107" cy="505722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אח"מ</a:t>
            </a:r>
          </a:p>
        </p:txBody>
      </p:sp>
      <p:cxnSp>
        <p:nvCxnSpPr>
          <p:cNvPr id="40" name="Straight Connector 167">
            <a:extLst>
              <a:ext uri="{FF2B5EF4-FFF2-40B4-BE49-F238E27FC236}">
                <a16:creationId xmlns:a16="http://schemas.microsoft.com/office/drawing/2014/main" id="{C2E5796D-D05D-478A-BB00-A921ACEC6D5C}"/>
              </a:ext>
            </a:extLst>
          </p:cNvPr>
          <p:cNvCxnSpPr/>
          <p:nvPr/>
        </p:nvCxnSpPr>
        <p:spPr>
          <a:xfrm flipH="1">
            <a:off x="11274912" y="4884448"/>
            <a:ext cx="0" cy="2374676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1" name="מלבן מעוגל 38">
            <a:extLst>
              <a:ext uri="{FF2B5EF4-FFF2-40B4-BE49-F238E27FC236}">
                <a16:creationId xmlns:a16="http://schemas.microsoft.com/office/drawing/2014/main" id="{60A319E2-7133-4308-971C-B7421DE13F0A}"/>
              </a:ext>
            </a:extLst>
          </p:cNvPr>
          <p:cNvSpPr/>
          <p:nvPr/>
        </p:nvSpPr>
        <p:spPr>
          <a:xfrm>
            <a:off x="10777819" y="4507499"/>
            <a:ext cx="936000" cy="396000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4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רמ"ח</a:t>
            </a:r>
            <a:endParaRPr lang="he-IL" sz="12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מלבן מעוגל 38">
            <a:extLst>
              <a:ext uri="{FF2B5EF4-FFF2-40B4-BE49-F238E27FC236}">
                <a16:creationId xmlns:a16="http://schemas.microsoft.com/office/drawing/2014/main" id="{65B6E5DA-C814-47B5-9BBA-5A6627A97A95}"/>
              </a:ext>
            </a:extLst>
          </p:cNvPr>
          <p:cNvSpPr/>
          <p:nvPr/>
        </p:nvSpPr>
        <p:spPr>
          <a:xfrm>
            <a:off x="10847786" y="5059938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משפחה</a:t>
            </a:r>
          </a:p>
        </p:txBody>
      </p:sp>
      <p:cxnSp>
        <p:nvCxnSpPr>
          <p:cNvPr id="43" name="מחבר ישר 83">
            <a:extLst>
              <a:ext uri="{FF2B5EF4-FFF2-40B4-BE49-F238E27FC236}">
                <a16:creationId xmlns:a16="http://schemas.microsoft.com/office/drawing/2014/main" id="{D1BAF7B6-9C7C-4F7E-A680-3CDA2A9222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95824" y="5050295"/>
            <a:ext cx="2286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מלבן מעוגל 38">
            <a:extLst>
              <a:ext uri="{FF2B5EF4-FFF2-40B4-BE49-F238E27FC236}">
                <a16:creationId xmlns:a16="http://schemas.microsoft.com/office/drawing/2014/main" id="{7657D147-31FD-4893-8784-48AF7597079F}"/>
              </a:ext>
            </a:extLst>
          </p:cNvPr>
          <p:cNvSpPr/>
          <p:nvPr/>
        </p:nvSpPr>
        <p:spPr>
          <a:xfrm>
            <a:off x="11802135" y="4838785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עו"ס</a:t>
            </a:r>
          </a:p>
        </p:txBody>
      </p:sp>
      <p:sp>
        <p:nvSpPr>
          <p:cNvPr id="45" name="מלבן מעוגל 38">
            <a:extLst>
              <a:ext uri="{FF2B5EF4-FFF2-40B4-BE49-F238E27FC236}">
                <a16:creationId xmlns:a16="http://schemas.microsoft.com/office/drawing/2014/main" id="{FB38B290-ED98-4BF6-A811-48CE39F48508}"/>
              </a:ext>
            </a:extLst>
          </p:cNvPr>
          <p:cNvSpPr/>
          <p:nvPr/>
        </p:nvSpPr>
        <p:spPr>
          <a:xfrm>
            <a:off x="11796510" y="5264415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יועמ"ש</a:t>
            </a:r>
          </a:p>
        </p:txBody>
      </p:sp>
      <p:cxnSp>
        <p:nvCxnSpPr>
          <p:cNvPr id="46" name="מחבר ישר 83">
            <a:extLst>
              <a:ext uri="{FF2B5EF4-FFF2-40B4-BE49-F238E27FC236}">
                <a16:creationId xmlns:a16="http://schemas.microsoft.com/office/drawing/2014/main" id="{6F2885F6-6C22-4A19-B656-4356CFCA70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619587" y="5819163"/>
            <a:ext cx="792000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Connector 167">
            <a:extLst>
              <a:ext uri="{FF2B5EF4-FFF2-40B4-BE49-F238E27FC236}">
                <a16:creationId xmlns:a16="http://schemas.microsoft.com/office/drawing/2014/main" id="{CB04FFF6-FE97-4774-8D8E-25A0EDDC7CCF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12402055" y="5808606"/>
            <a:ext cx="0" cy="670767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8" name="מלבן מעוגל 38">
            <a:extLst>
              <a:ext uri="{FF2B5EF4-FFF2-40B4-BE49-F238E27FC236}">
                <a16:creationId xmlns:a16="http://schemas.microsoft.com/office/drawing/2014/main" id="{F00B152A-F155-4830-A12E-BBD5A92C9419}"/>
              </a:ext>
            </a:extLst>
          </p:cNvPr>
          <p:cNvSpPr/>
          <p:nvPr/>
        </p:nvSpPr>
        <p:spPr>
          <a:xfrm>
            <a:off x="12003380" y="6029392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חוקרים</a:t>
            </a:r>
          </a:p>
        </p:txBody>
      </p:sp>
      <p:sp>
        <p:nvSpPr>
          <p:cNvPr id="49" name="מלבן מעוגל 38">
            <a:extLst>
              <a:ext uri="{FF2B5EF4-FFF2-40B4-BE49-F238E27FC236}">
                <a16:creationId xmlns:a16="http://schemas.microsoft.com/office/drawing/2014/main" id="{F4FBB0C5-E036-47E6-ACBE-4F41561D4726}"/>
              </a:ext>
            </a:extLst>
          </p:cNvPr>
          <p:cNvSpPr/>
          <p:nvPr/>
        </p:nvSpPr>
        <p:spPr>
          <a:xfrm>
            <a:off x="11993847" y="6479373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רשמים</a:t>
            </a:r>
          </a:p>
        </p:txBody>
      </p:sp>
      <p:sp>
        <p:nvSpPr>
          <p:cNvPr id="50" name="מלבן מעוגל 38">
            <a:extLst>
              <a:ext uri="{FF2B5EF4-FFF2-40B4-BE49-F238E27FC236}">
                <a16:creationId xmlns:a16="http://schemas.microsoft.com/office/drawing/2014/main" id="{7C70EF97-60B6-4D55-B19B-47B9F77B2088}"/>
              </a:ext>
            </a:extLst>
          </p:cNvPr>
          <p:cNvSpPr/>
          <p:nvPr/>
        </p:nvSpPr>
        <p:spPr>
          <a:xfrm>
            <a:off x="10856793" y="5600364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חקירות</a:t>
            </a:r>
          </a:p>
        </p:txBody>
      </p:sp>
      <p:cxnSp>
        <p:nvCxnSpPr>
          <p:cNvPr id="51" name="מחבר ישר 83">
            <a:extLst>
              <a:ext uri="{FF2B5EF4-FFF2-40B4-BE49-F238E27FC236}">
                <a16:creationId xmlns:a16="http://schemas.microsoft.com/office/drawing/2014/main" id="{A8388369-B4AA-46D5-8A0A-82811F328D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28893" y="6236291"/>
            <a:ext cx="714264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167">
            <a:extLst>
              <a:ext uri="{FF2B5EF4-FFF2-40B4-BE49-F238E27FC236}">
                <a16:creationId xmlns:a16="http://schemas.microsoft.com/office/drawing/2014/main" id="{A978134D-ACE2-446B-A702-6F331F6DD3A4}"/>
              </a:ext>
            </a:extLst>
          </p:cNvPr>
          <p:cNvCxnSpPr/>
          <p:nvPr/>
        </p:nvCxnSpPr>
        <p:spPr>
          <a:xfrm flipH="1">
            <a:off x="10224773" y="6236879"/>
            <a:ext cx="2598" cy="287339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3" name="מלבן מעוגל 38">
            <a:extLst>
              <a:ext uri="{FF2B5EF4-FFF2-40B4-BE49-F238E27FC236}">
                <a16:creationId xmlns:a16="http://schemas.microsoft.com/office/drawing/2014/main" id="{A548C5A5-0A53-4B24-BAD1-B68626307BA7}"/>
              </a:ext>
            </a:extLst>
          </p:cNvPr>
          <p:cNvSpPr/>
          <p:nvPr/>
        </p:nvSpPr>
        <p:spPr>
          <a:xfrm>
            <a:off x="9789449" y="6484728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פקחנים</a:t>
            </a:r>
          </a:p>
        </p:txBody>
      </p:sp>
      <p:sp>
        <p:nvSpPr>
          <p:cNvPr id="54" name="מלבן מעוגל 38">
            <a:extLst>
              <a:ext uri="{FF2B5EF4-FFF2-40B4-BE49-F238E27FC236}">
                <a16:creationId xmlns:a16="http://schemas.microsoft.com/office/drawing/2014/main" id="{C5E0B579-E49A-4D36-A0D1-4FF1F120F2B9}"/>
              </a:ext>
            </a:extLst>
          </p:cNvPr>
          <p:cNvSpPr/>
          <p:nvPr/>
        </p:nvSpPr>
        <p:spPr>
          <a:xfrm>
            <a:off x="10856793" y="7103194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חוקרים</a:t>
            </a:r>
          </a:p>
        </p:txBody>
      </p:sp>
      <p:sp>
        <p:nvSpPr>
          <p:cNvPr id="55" name="מלבן מעוגל 38">
            <a:extLst>
              <a:ext uri="{FF2B5EF4-FFF2-40B4-BE49-F238E27FC236}">
                <a16:creationId xmlns:a16="http://schemas.microsoft.com/office/drawing/2014/main" id="{CF06E966-B96F-4A1F-A2C7-7183952E3B82}"/>
              </a:ext>
            </a:extLst>
          </p:cNvPr>
          <p:cNvSpPr/>
          <p:nvPr/>
        </p:nvSpPr>
        <p:spPr>
          <a:xfrm>
            <a:off x="10833595" y="6099130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נוער</a:t>
            </a:r>
          </a:p>
        </p:txBody>
      </p:sp>
      <p:sp>
        <p:nvSpPr>
          <p:cNvPr id="56" name="מלבן מעוגל 38">
            <a:extLst>
              <a:ext uri="{FF2B5EF4-FFF2-40B4-BE49-F238E27FC236}">
                <a16:creationId xmlns:a16="http://schemas.microsoft.com/office/drawing/2014/main" id="{A2488337-B590-453B-BAAC-3ECF662256C4}"/>
              </a:ext>
            </a:extLst>
          </p:cNvPr>
          <p:cNvSpPr/>
          <p:nvPr/>
        </p:nvSpPr>
        <p:spPr>
          <a:xfrm>
            <a:off x="10873462" y="6597897"/>
            <a:ext cx="788794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מש"ל</a:t>
            </a:r>
          </a:p>
        </p:txBody>
      </p:sp>
      <p:sp>
        <p:nvSpPr>
          <p:cNvPr id="57" name="מלבן מעוגל 87">
            <a:extLst>
              <a:ext uri="{FF2B5EF4-FFF2-40B4-BE49-F238E27FC236}">
                <a16:creationId xmlns:a16="http://schemas.microsoft.com/office/drawing/2014/main" id="{4E84732B-49A8-497A-AC31-E26A8B96EEDD}"/>
              </a:ext>
            </a:extLst>
          </p:cNvPr>
          <p:cNvSpPr/>
          <p:nvPr/>
        </p:nvSpPr>
        <p:spPr>
          <a:xfrm>
            <a:off x="8506684" y="4826497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רכז  אג"מ</a:t>
            </a:r>
          </a:p>
        </p:txBody>
      </p:sp>
      <p:sp>
        <p:nvSpPr>
          <p:cNvPr id="58" name="מלבן מעוגל 87">
            <a:extLst>
              <a:ext uri="{FF2B5EF4-FFF2-40B4-BE49-F238E27FC236}">
                <a16:creationId xmlns:a16="http://schemas.microsoft.com/office/drawing/2014/main" id="{23864B47-0BFE-43B4-8BFC-A6B47F268C36}"/>
              </a:ext>
            </a:extLst>
          </p:cNvPr>
          <p:cNvSpPr/>
          <p:nvPr/>
        </p:nvSpPr>
        <p:spPr>
          <a:xfrm>
            <a:off x="9423393" y="5258545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בקר רישוי</a:t>
            </a:r>
          </a:p>
        </p:txBody>
      </p:sp>
      <p:cxnSp>
        <p:nvCxnSpPr>
          <p:cNvPr id="59" name="Straight Connector 186">
            <a:extLst>
              <a:ext uri="{FF2B5EF4-FFF2-40B4-BE49-F238E27FC236}">
                <a16:creationId xmlns:a16="http://schemas.microsoft.com/office/drawing/2014/main" id="{F0820DD1-A718-4496-9A65-A864E9830BD4}"/>
              </a:ext>
            </a:extLst>
          </p:cNvPr>
          <p:cNvCxnSpPr>
            <a:cxnSpLocks/>
            <a:endCxn id="85" idx="0"/>
          </p:cNvCxnSpPr>
          <p:nvPr/>
        </p:nvCxnSpPr>
        <p:spPr>
          <a:xfrm flipH="1">
            <a:off x="8014332" y="4726260"/>
            <a:ext cx="0" cy="2241670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0" name="Straight Connector 186">
            <a:extLst>
              <a:ext uri="{FF2B5EF4-FFF2-40B4-BE49-F238E27FC236}">
                <a16:creationId xmlns:a16="http://schemas.microsoft.com/office/drawing/2014/main" id="{55E5A3D3-838B-4F06-916F-6D470B540660}"/>
              </a:ext>
            </a:extLst>
          </p:cNvPr>
          <p:cNvCxnSpPr/>
          <p:nvPr/>
        </p:nvCxnSpPr>
        <p:spPr>
          <a:xfrm flipH="1">
            <a:off x="7148766" y="4733683"/>
            <a:ext cx="645" cy="169793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1" name="מלבן מעוגל 87">
            <a:extLst>
              <a:ext uri="{FF2B5EF4-FFF2-40B4-BE49-F238E27FC236}">
                <a16:creationId xmlns:a16="http://schemas.microsoft.com/office/drawing/2014/main" id="{803B0B8D-755F-459E-A1B6-52C6D509DCF4}"/>
              </a:ext>
            </a:extLst>
          </p:cNvPr>
          <p:cNvSpPr/>
          <p:nvPr/>
        </p:nvSpPr>
        <p:spPr>
          <a:xfrm>
            <a:off x="6720649" y="4833919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קמב"צ</a:t>
            </a:r>
            <a:endParaRPr lang="he-IL" sz="12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62" name="Straight Connector 186">
            <a:extLst>
              <a:ext uri="{FF2B5EF4-FFF2-40B4-BE49-F238E27FC236}">
                <a16:creationId xmlns:a16="http://schemas.microsoft.com/office/drawing/2014/main" id="{B3CF6779-96D5-4F5A-9B4C-5D2C866ADF35}"/>
              </a:ext>
            </a:extLst>
          </p:cNvPr>
          <p:cNvCxnSpPr/>
          <p:nvPr/>
        </p:nvCxnSpPr>
        <p:spPr>
          <a:xfrm flipH="1">
            <a:off x="6264059" y="4727287"/>
            <a:ext cx="0" cy="184796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3" name="מלבן מעוגל 87">
            <a:extLst>
              <a:ext uri="{FF2B5EF4-FFF2-40B4-BE49-F238E27FC236}">
                <a16:creationId xmlns:a16="http://schemas.microsoft.com/office/drawing/2014/main" id="{2190226F-4F96-4E39-8B69-828D5FDFFACF}"/>
              </a:ext>
            </a:extLst>
          </p:cNvPr>
          <p:cNvSpPr/>
          <p:nvPr/>
        </p:nvSpPr>
        <p:spPr>
          <a:xfrm>
            <a:off x="5835942" y="4842526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אבטחה</a:t>
            </a:r>
          </a:p>
        </p:txBody>
      </p:sp>
      <p:sp>
        <p:nvSpPr>
          <p:cNvPr id="64" name="מלבן מעוגל 22">
            <a:extLst>
              <a:ext uri="{FF2B5EF4-FFF2-40B4-BE49-F238E27FC236}">
                <a16:creationId xmlns:a16="http://schemas.microsoft.com/office/drawing/2014/main" id="{727F0679-3B74-4164-BFD4-9A7487D059EF}"/>
              </a:ext>
            </a:extLst>
          </p:cNvPr>
          <p:cNvSpPr/>
          <p:nvPr/>
        </p:nvSpPr>
        <p:spPr>
          <a:xfrm>
            <a:off x="11991015" y="2691623"/>
            <a:ext cx="1724666" cy="410829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מש"קית הדרכה</a:t>
            </a:r>
          </a:p>
        </p:txBody>
      </p:sp>
      <p:sp>
        <p:nvSpPr>
          <p:cNvPr id="65" name="מלבן מעוגל 22">
            <a:extLst>
              <a:ext uri="{FF2B5EF4-FFF2-40B4-BE49-F238E27FC236}">
                <a16:creationId xmlns:a16="http://schemas.microsoft.com/office/drawing/2014/main" id="{EA50A8CF-71F5-4EB7-8919-254FC9095252}"/>
              </a:ext>
            </a:extLst>
          </p:cNvPr>
          <p:cNvSpPr/>
          <p:nvPr/>
        </p:nvSpPr>
        <p:spPr>
          <a:xfrm>
            <a:off x="9789449" y="2691623"/>
            <a:ext cx="1724666" cy="410829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מש"קית אמ"ש</a:t>
            </a:r>
          </a:p>
        </p:txBody>
      </p:sp>
      <p:sp>
        <p:nvSpPr>
          <p:cNvPr id="66" name="מלבן מעוגל 22">
            <a:extLst>
              <a:ext uri="{FF2B5EF4-FFF2-40B4-BE49-F238E27FC236}">
                <a16:creationId xmlns:a16="http://schemas.microsoft.com/office/drawing/2014/main" id="{2B43A068-F12F-4345-B3AF-A722C1092AFE}"/>
              </a:ext>
            </a:extLst>
          </p:cNvPr>
          <p:cNvSpPr/>
          <p:nvPr/>
        </p:nvSpPr>
        <p:spPr>
          <a:xfrm>
            <a:off x="9808579" y="2095216"/>
            <a:ext cx="1724666" cy="410829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מזכירת </a:t>
            </a:r>
            <a:r>
              <a:rPr lang="he-IL" sz="1500" b="1" kern="0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מת"ח</a:t>
            </a:r>
            <a:endParaRPr lang="he-IL" sz="15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7" name="מלבן מעוגל 22">
            <a:extLst>
              <a:ext uri="{FF2B5EF4-FFF2-40B4-BE49-F238E27FC236}">
                <a16:creationId xmlns:a16="http://schemas.microsoft.com/office/drawing/2014/main" id="{DD09CB29-1E86-4C25-8C4D-F7B2E517C79B}"/>
              </a:ext>
            </a:extLst>
          </p:cNvPr>
          <p:cNvSpPr/>
          <p:nvPr/>
        </p:nvSpPr>
        <p:spPr>
          <a:xfrm>
            <a:off x="6982842" y="2012888"/>
            <a:ext cx="1009764" cy="410829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סמת"ח</a:t>
            </a:r>
          </a:p>
        </p:txBody>
      </p:sp>
      <p:sp>
        <p:nvSpPr>
          <p:cNvPr id="68" name="מלבן מעוגל 26">
            <a:extLst>
              <a:ext uri="{FF2B5EF4-FFF2-40B4-BE49-F238E27FC236}">
                <a16:creationId xmlns:a16="http://schemas.microsoft.com/office/drawing/2014/main" id="{F3439F07-C402-4E0B-AD63-814CA9CD6DD8}"/>
              </a:ext>
            </a:extLst>
          </p:cNvPr>
          <p:cNvSpPr/>
          <p:nvPr/>
        </p:nvSpPr>
        <p:spPr>
          <a:xfrm>
            <a:off x="7042934" y="2642130"/>
            <a:ext cx="873550" cy="385119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רמת"ל</a:t>
            </a:r>
          </a:p>
        </p:txBody>
      </p:sp>
      <p:sp>
        <p:nvSpPr>
          <p:cNvPr id="69" name="מלבן מעוגל 26">
            <a:extLst>
              <a:ext uri="{FF2B5EF4-FFF2-40B4-BE49-F238E27FC236}">
                <a16:creationId xmlns:a16="http://schemas.microsoft.com/office/drawing/2014/main" id="{5788612D-20A7-48BA-BFE5-6B91D2643195}"/>
              </a:ext>
            </a:extLst>
          </p:cNvPr>
          <p:cNvSpPr/>
          <p:nvPr/>
        </p:nvSpPr>
        <p:spPr>
          <a:xfrm>
            <a:off x="6940663" y="3189263"/>
            <a:ext cx="1088868" cy="385119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רכז תחבורה</a:t>
            </a:r>
          </a:p>
        </p:txBody>
      </p:sp>
      <p:cxnSp>
        <p:nvCxnSpPr>
          <p:cNvPr id="70" name="Straight Connector 186">
            <a:extLst>
              <a:ext uri="{FF2B5EF4-FFF2-40B4-BE49-F238E27FC236}">
                <a16:creationId xmlns:a16="http://schemas.microsoft.com/office/drawing/2014/main" id="{7685A1DF-5487-48A6-85E9-DE9AF42125E0}"/>
              </a:ext>
            </a:extLst>
          </p:cNvPr>
          <p:cNvCxnSpPr>
            <a:cxnSpLocks/>
            <a:endCxn id="75" idx="0"/>
          </p:cNvCxnSpPr>
          <p:nvPr/>
        </p:nvCxnSpPr>
        <p:spPr>
          <a:xfrm flipH="1">
            <a:off x="5343590" y="4720458"/>
            <a:ext cx="0" cy="556927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1" name="מלבן מעוגל 87">
            <a:extLst>
              <a:ext uri="{FF2B5EF4-FFF2-40B4-BE49-F238E27FC236}">
                <a16:creationId xmlns:a16="http://schemas.microsoft.com/office/drawing/2014/main" id="{664EA692-8933-4121-BD5D-32BC85E163A0}"/>
              </a:ext>
            </a:extLst>
          </p:cNvPr>
          <p:cNvSpPr/>
          <p:nvPr/>
        </p:nvSpPr>
        <p:spPr>
          <a:xfrm>
            <a:off x="7616625" y="5678247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מש"קים</a:t>
            </a:r>
          </a:p>
        </p:txBody>
      </p:sp>
      <p:sp>
        <p:nvSpPr>
          <p:cNvPr id="72" name="מלבן מעוגל 38">
            <a:extLst>
              <a:ext uri="{FF2B5EF4-FFF2-40B4-BE49-F238E27FC236}">
                <a16:creationId xmlns:a16="http://schemas.microsoft.com/office/drawing/2014/main" id="{427B6541-D0CD-48D9-AFAD-A6F2C6A6CB46}"/>
              </a:ext>
            </a:extLst>
          </p:cNvPr>
          <p:cNvSpPr/>
          <p:nvPr/>
        </p:nvSpPr>
        <p:spPr>
          <a:xfrm>
            <a:off x="14033700" y="6947589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הערכה</a:t>
            </a:r>
          </a:p>
        </p:txBody>
      </p:sp>
      <p:sp>
        <p:nvSpPr>
          <p:cNvPr id="73" name="מלבן מעוגל 87">
            <a:extLst>
              <a:ext uri="{FF2B5EF4-FFF2-40B4-BE49-F238E27FC236}">
                <a16:creationId xmlns:a16="http://schemas.microsoft.com/office/drawing/2014/main" id="{AEB71505-C739-441E-9D7F-7885F280D841}"/>
              </a:ext>
            </a:extLst>
          </p:cNvPr>
          <p:cNvSpPr/>
          <p:nvPr/>
        </p:nvSpPr>
        <p:spPr>
          <a:xfrm>
            <a:off x="7612882" y="4826497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קש"ק</a:t>
            </a:r>
          </a:p>
        </p:txBody>
      </p:sp>
      <p:sp>
        <p:nvSpPr>
          <p:cNvPr id="74" name="מלבן מעוגל 87">
            <a:extLst>
              <a:ext uri="{FF2B5EF4-FFF2-40B4-BE49-F238E27FC236}">
                <a16:creationId xmlns:a16="http://schemas.microsoft.com/office/drawing/2014/main" id="{F9325056-DD54-4964-A378-9727F6723E22}"/>
              </a:ext>
            </a:extLst>
          </p:cNvPr>
          <p:cNvSpPr/>
          <p:nvPr/>
        </p:nvSpPr>
        <p:spPr>
          <a:xfrm>
            <a:off x="7613209" y="5246200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900" b="1" ker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אבדות/מציאות</a:t>
            </a:r>
          </a:p>
        </p:txBody>
      </p:sp>
      <p:sp>
        <p:nvSpPr>
          <p:cNvPr id="75" name="מלבן מעוגל 87">
            <a:extLst>
              <a:ext uri="{FF2B5EF4-FFF2-40B4-BE49-F238E27FC236}">
                <a16:creationId xmlns:a16="http://schemas.microsoft.com/office/drawing/2014/main" id="{5C087522-9E6F-49BD-8013-A8AE7500B0E1}"/>
              </a:ext>
            </a:extLst>
          </p:cNvPr>
          <p:cNvSpPr/>
          <p:nvPr/>
        </p:nvSpPr>
        <p:spPr>
          <a:xfrm>
            <a:off x="4942140" y="5277385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מב"ס</a:t>
            </a:r>
          </a:p>
        </p:txBody>
      </p:sp>
      <p:sp>
        <p:nvSpPr>
          <p:cNvPr id="76" name="מלבן מעוגל 87">
            <a:extLst>
              <a:ext uri="{FF2B5EF4-FFF2-40B4-BE49-F238E27FC236}">
                <a16:creationId xmlns:a16="http://schemas.microsoft.com/office/drawing/2014/main" id="{1CE57EE5-880B-4B28-9B3B-4CA434F4E8CF}"/>
              </a:ext>
            </a:extLst>
          </p:cNvPr>
          <p:cNvSpPr/>
          <p:nvPr/>
        </p:nvSpPr>
        <p:spPr>
          <a:xfrm>
            <a:off x="4942140" y="4842526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מתנדבים</a:t>
            </a:r>
          </a:p>
        </p:txBody>
      </p:sp>
      <p:cxnSp>
        <p:nvCxnSpPr>
          <p:cNvPr id="77" name="מחבר ישר 83">
            <a:extLst>
              <a:ext uri="{FF2B5EF4-FFF2-40B4-BE49-F238E27FC236}">
                <a16:creationId xmlns:a16="http://schemas.microsoft.com/office/drawing/2014/main" id="{12C96AF6-5124-4C1A-A3C7-033EB529CCD5}"/>
              </a:ext>
            </a:extLst>
          </p:cNvPr>
          <p:cNvCxnSpPr>
            <a:cxnSpLocks noChangeShapeType="1"/>
            <a:stCxn id="78" idx="3"/>
          </p:cNvCxnSpPr>
          <p:nvPr/>
        </p:nvCxnSpPr>
        <p:spPr bwMode="auto">
          <a:xfrm>
            <a:off x="7531620" y="6275217"/>
            <a:ext cx="134597" cy="24663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מלבן מעוגל 87">
            <a:extLst>
              <a:ext uri="{FF2B5EF4-FFF2-40B4-BE49-F238E27FC236}">
                <a16:creationId xmlns:a16="http://schemas.microsoft.com/office/drawing/2014/main" id="{08B3CA00-11A5-4D15-9FD2-F309B9ECA2E5}"/>
              </a:ext>
            </a:extLst>
          </p:cNvPr>
          <p:cNvSpPr/>
          <p:nvPr/>
        </p:nvSpPr>
        <p:spPr>
          <a:xfrm>
            <a:off x="6728721" y="6109311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סיירים</a:t>
            </a:r>
          </a:p>
        </p:txBody>
      </p:sp>
      <p:sp>
        <p:nvSpPr>
          <p:cNvPr id="79" name="מלבן מעוגל 87">
            <a:extLst>
              <a:ext uri="{FF2B5EF4-FFF2-40B4-BE49-F238E27FC236}">
                <a16:creationId xmlns:a16="http://schemas.microsoft.com/office/drawing/2014/main" id="{6FDEB13C-CC73-452B-A07A-6F5E5458E45A}"/>
              </a:ext>
            </a:extLst>
          </p:cNvPr>
          <p:cNvSpPr/>
          <p:nvPr/>
        </p:nvSpPr>
        <p:spPr>
          <a:xfrm>
            <a:off x="7612897" y="6109311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יח"ס 1</a:t>
            </a:r>
          </a:p>
        </p:txBody>
      </p:sp>
      <p:cxnSp>
        <p:nvCxnSpPr>
          <p:cNvPr id="80" name="מחבר ישר 83">
            <a:extLst>
              <a:ext uri="{FF2B5EF4-FFF2-40B4-BE49-F238E27FC236}">
                <a16:creationId xmlns:a16="http://schemas.microsoft.com/office/drawing/2014/main" id="{DCBF1C44-45FD-43AC-9681-C1D525E30521}"/>
              </a:ext>
            </a:extLst>
          </p:cNvPr>
          <p:cNvCxnSpPr>
            <a:cxnSpLocks noChangeShapeType="1"/>
            <a:stCxn id="81" idx="3"/>
          </p:cNvCxnSpPr>
          <p:nvPr/>
        </p:nvCxnSpPr>
        <p:spPr bwMode="auto">
          <a:xfrm>
            <a:off x="7534467" y="6698815"/>
            <a:ext cx="134597" cy="24664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מלבן מעוגל 87">
            <a:extLst>
              <a:ext uri="{FF2B5EF4-FFF2-40B4-BE49-F238E27FC236}">
                <a16:creationId xmlns:a16="http://schemas.microsoft.com/office/drawing/2014/main" id="{1D9790D5-B067-4DED-8D29-348B7B56242A}"/>
              </a:ext>
            </a:extLst>
          </p:cNvPr>
          <p:cNvSpPr/>
          <p:nvPr/>
        </p:nvSpPr>
        <p:spPr>
          <a:xfrm>
            <a:off x="6731568" y="6532909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סיירים</a:t>
            </a:r>
          </a:p>
        </p:txBody>
      </p:sp>
      <p:cxnSp>
        <p:nvCxnSpPr>
          <p:cNvPr id="82" name="מחבר ישר 83">
            <a:extLst>
              <a:ext uri="{FF2B5EF4-FFF2-40B4-BE49-F238E27FC236}">
                <a16:creationId xmlns:a16="http://schemas.microsoft.com/office/drawing/2014/main" id="{A84745BB-1917-48E6-852D-E38EBD18FC4C}"/>
              </a:ext>
            </a:extLst>
          </p:cNvPr>
          <p:cNvCxnSpPr>
            <a:cxnSpLocks noChangeShapeType="1"/>
            <a:stCxn id="83" idx="3"/>
          </p:cNvCxnSpPr>
          <p:nvPr/>
        </p:nvCxnSpPr>
        <p:spPr bwMode="auto">
          <a:xfrm>
            <a:off x="7527787" y="7121814"/>
            <a:ext cx="134597" cy="24663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מלבן מעוגל 87">
            <a:extLst>
              <a:ext uri="{FF2B5EF4-FFF2-40B4-BE49-F238E27FC236}">
                <a16:creationId xmlns:a16="http://schemas.microsoft.com/office/drawing/2014/main" id="{53576BE3-36E1-480C-8EB6-BA6FF683F46A}"/>
              </a:ext>
            </a:extLst>
          </p:cNvPr>
          <p:cNvSpPr/>
          <p:nvPr/>
        </p:nvSpPr>
        <p:spPr>
          <a:xfrm>
            <a:off x="6724888" y="6955908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סיירים</a:t>
            </a:r>
          </a:p>
        </p:txBody>
      </p:sp>
      <p:sp>
        <p:nvSpPr>
          <p:cNvPr id="84" name="מלבן מעוגל 87">
            <a:extLst>
              <a:ext uri="{FF2B5EF4-FFF2-40B4-BE49-F238E27FC236}">
                <a16:creationId xmlns:a16="http://schemas.microsoft.com/office/drawing/2014/main" id="{8ED52883-59DD-4891-A726-616FE3D6E277}"/>
              </a:ext>
            </a:extLst>
          </p:cNvPr>
          <p:cNvSpPr/>
          <p:nvPr/>
        </p:nvSpPr>
        <p:spPr>
          <a:xfrm>
            <a:off x="7620475" y="6540324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יח"ס 2</a:t>
            </a:r>
          </a:p>
        </p:txBody>
      </p:sp>
      <p:sp>
        <p:nvSpPr>
          <p:cNvPr id="85" name="מלבן מעוגל 87">
            <a:extLst>
              <a:ext uri="{FF2B5EF4-FFF2-40B4-BE49-F238E27FC236}">
                <a16:creationId xmlns:a16="http://schemas.microsoft.com/office/drawing/2014/main" id="{767C2CAA-EBCE-4E9E-A9C5-ECED11A6CC05}"/>
              </a:ext>
            </a:extLst>
          </p:cNvPr>
          <p:cNvSpPr/>
          <p:nvPr/>
        </p:nvSpPr>
        <p:spPr>
          <a:xfrm>
            <a:off x="7612882" y="6967930"/>
            <a:ext cx="802899" cy="331812"/>
          </a:xfrm>
          <a:prstGeom prst="roundRect">
            <a:avLst/>
          </a:prstGeom>
          <a:solidFill>
            <a:srgbClr val="4F81BD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יח"ס 3</a:t>
            </a:r>
          </a:p>
        </p:txBody>
      </p:sp>
      <p:cxnSp>
        <p:nvCxnSpPr>
          <p:cNvPr id="86" name="Straight Connector 186">
            <a:extLst>
              <a:ext uri="{FF2B5EF4-FFF2-40B4-BE49-F238E27FC236}">
                <a16:creationId xmlns:a16="http://schemas.microsoft.com/office/drawing/2014/main" id="{5729D672-8ABD-4863-A8F7-47B7A7E1DA70}"/>
              </a:ext>
            </a:extLst>
          </p:cNvPr>
          <p:cNvCxnSpPr>
            <a:cxnSpLocks/>
            <a:endCxn id="87" idx="0"/>
          </p:cNvCxnSpPr>
          <p:nvPr/>
        </p:nvCxnSpPr>
        <p:spPr>
          <a:xfrm flipH="1">
            <a:off x="4319099" y="3871990"/>
            <a:ext cx="0" cy="1399576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87" name="מלבן מעוגל 87">
            <a:extLst>
              <a:ext uri="{FF2B5EF4-FFF2-40B4-BE49-F238E27FC236}">
                <a16:creationId xmlns:a16="http://schemas.microsoft.com/office/drawing/2014/main" id="{B12DB98E-9678-4EC0-A011-830E4F6146FF}"/>
              </a:ext>
            </a:extLst>
          </p:cNvPr>
          <p:cNvSpPr/>
          <p:nvPr/>
        </p:nvSpPr>
        <p:spPr>
          <a:xfrm>
            <a:off x="3916605" y="5271566"/>
            <a:ext cx="804988" cy="314139"/>
          </a:xfrm>
          <a:prstGeom prst="roundRect">
            <a:avLst/>
          </a:prstGeom>
          <a:solidFill>
            <a:srgbClr val="FFC000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ית"מ</a:t>
            </a:r>
          </a:p>
        </p:txBody>
      </p:sp>
      <p:sp>
        <p:nvSpPr>
          <p:cNvPr id="88" name="מלבן מעוגל 48">
            <a:extLst>
              <a:ext uri="{FF2B5EF4-FFF2-40B4-BE49-F238E27FC236}">
                <a16:creationId xmlns:a16="http://schemas.microsoft.com/office/drawing/2014/main" id="{97C92C27-4644-4035-86C2-52F848A02631}"/>
              </a:ext>
            </a:extLst>
          </p:cNvPr>
          <p:cNvSpPr/>
          <p:nvPr/>
        </p:nvSpPr>
        <p:spPr>
          <a:xfrm>
            <a:off x="3825686" y="4015479"/>
            <a:ext cx="1010679" cy="485503"/>
          </a:xfrm>
          <a:prstGeom prst="roundRect">
            <a:avLst/>
          </a:prstGeom>
          <a:solidFill>
            <a:srgbClr val="FFC000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רמ"ת</a:t>
            </a:r>
          </a:p>
        </p:txBody>
      </p:sp>
      <p:sp>
        <p:nvSpPr>
          <p:cNvPr id="89" name="מלבן מעוגל 87">
            <a:extLst>
              <a:ext uri="{FF2B5EF4-FFF2-40B4-BE49-F238E27FC236}">
                <a16:creationId xmlns:a16="http://schemas.microsoft.com/office/drawing/2014/main" id="{680B0789-EE4B-4618-9D28-E447F9F9DF6B}"/>
              </a:ext>
            </a:extLst>
          </p:cNvPr>
          <p:cNvSpPr/>
          <p:nvPr/>
        </p:nvSpPr>
        <p:spPr>
          <a:xfrm>
            <a:off x="3916605" y="4844171"/>
            <a:ext cx="804988" cy="314139"/>
          </a:xfrm>
          <a:prstGeom prst="roundRect">
            <a:avLst/>
          </a:prstGeom>
          <a:solidFill>
            <a:srgbClr val="FFC000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סיירים</a:t>
            </a:r>
          </a:p>
        </p:txBody>
      </p:sp>
      <p:cxnSp>
        <p:nvCxnSpPr>
          <p:cNvPr id="90" name="Straight Connector 186">
            <a:extLst>
              <a:ext uri="{FF2B5EF4-FFF2-40B4-BE49-F238E27FC236}">
                <a16:creationId xmlns:a16="http://schemas.microsoft.com/office/drawing/2014/main" id="{44ACB2AB-F654-45E0-9B29-CF8F32257D54}"/>
              </a:ext>
            </a:extLst>
          </p:cNvPr>
          <p:cNvCxnSpPr>
            <a:cxnSpLocks/>
          </p:cNvCxnSpPr>
          <p:nvPr/>
        </p:nvCxnSpPr>
        <p:spPr>
          <a:xfrm flipH="1">
            <a:off x="3065545" y="3856581"/>
            <a:ext cx="0" cy="1821666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1" name="מלבן מעוגל 26">
            <a:extLst>
              <a:ext uri="{FF2B5EF4-FFF2-40B4-BE49-F238E27FC236}">
                <a16:creationId xmlns:a16="http://schemas.microsoft.com/office/drawing/2014/main" id="{94E0D098-54F2-49D6-9763-EE7FA0A189D2}"/>
              </a:ext>
            </a:extLst>
          </p:cNvPr>
          <p:cNvSpPr/>
          <p:nvPr/>
        </p:nvSpPr>
        <p:spPr>
          <a:xfrm>
            <a:off x="2438400" y="4000503"/>
            <a:ext cx="1147107" cy="505722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ק' שיטור עירוני</a:t>
            </a:r>
          </a:p>
        </p:txBody>
      </p:sp>
      <p:sp>
        <p:nvSpPr>
          <p:cNvPr id="92" name="מלבן מעוגל 87">
            <a:extLst>
              <a:ext uri="{FF2B5EF4-FFF2-40B4-BE49-F238E27FC236}">
                <a16:creationId xmlns:a16="http://schemas.microsoft.com/office/drawing/2014/main" id="{45114A9F-E94F-4BF4-8D44-994F8570C514}"/>
              </a:ext>
            </a:extLst>
          </p:cNvPr>
          <p:cNvSpPr/>
          <p:nvPr/>
        </p:nvSpPr>
        <p:spPr>
          <a:xfrm>
            <a:off x="2629435" y="4846314"/>
            <a:ext cx="804989" cy="305064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רכז יחידה</a:t>
            </a:r>
          </a:p>
        </p:txBody>
      </p:sp>
      <p:sp>
        <p:nvSpPr>
          <p:cNvPr id="93" name="מלבן מעוגל 87">
            <a:extLst>
              <a:ext uri="{FF2B5EF4-FFF2-40B4-BE49-F238E27FC236}">
                <a16:creationId xmlns:a16="http://schemas.microsoft.com/office/drawing/2014/main" id="{AD6624FB-EB28-47F6-B52A-24CF2608C9B0}"/>
              </a:ext>
            </a:extLst>
          </p:cNvPr>
          <p:cNvSpPr/>
          <p:nvPr/>
        </p:nvSpPr>
        <p:spPr>
          <a:xfrm>
            <a:off x="2636313" y="5273955"/>
            <a:ext cx="804989" cy="305064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שוטרים</a:t>
            </a:r>
          </a:p>
        </p:txBody>
      </p:sp>
      <p:sp>
        <p:nvSpPr>
          <p:cNvPr id="94" name="מלבן מעוגל 87">
            <a:extLst>
              <a:ext uri="{FF2B5EF4-FFF2-40B4-BE49-F238E27FC236}">
                <a16:creationId xmlns:a16="http://schemas.microsoft.com/office/drawing/2014/main" id="{0816DD60-17A8-4F9F-A785-36E47B0CF20F}"/>
              </a:ext>
            </a:extLst>
          </p:cNvPr>
          <p:cNvSpPr/>
          <p:nvPr/>
        </p:nvSpPr>
        <p:spPr>
          <a:xfrm>
            <a:off x="2620822" y="5693656"/>
            <a:ext cx="804989" cy="305064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פקחים</a:t>
            </a:r>
          </a:p>
        </p:txBody>
      </p:sp>
      <p:graphicFrame>
        <p:nvGraphicFramePr>
          <p:cNvPr id="95" name="טבלה 94">
            <a:extLst>
              <a:ext uri="{FF2B5EF4-FFF2-40B4-BE49-F238E27FC236}">
                <a16:creationId xmlns:a16="http://schemas.microsoft.com/office/drawing/2014/main" id="{65DD31A7-2348-4FC5-9A12-BDD0DAEB5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80615"/>
              </p:ext>
            </p:extLst>
          </p:nvPr>
        </p:nvGraphicFramePr>
        <p:xfrm>
          <a:off x="8691552" y="8484836"/>
          <a:ext cx="7195173" cy="1136714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2398391">
                  <a:extLst>
                    <a:ext uri="{9D8B030D-6E8A-4147-A177-3AD203B41FA5}">
                      <a16:colId xmlns:a16="http://schemas.microsoft.com/office/drawing/2014/main" val="3047373592"/>
                    </a:ext>
                  </a:extLst>
                </a:gridCol>
                <a:gridCol w="2398391">
                  <a:extLst>
                    <a:ext uri="{9D8B030D-6E8A-4147-A177-3AD203B41FA5}">
                      <a16:colId xmlns:a16="http://schemas.microsoft.com/office/drawing/2014/main" val="2898136358"/>
                    </a:ext>
                  </a:extLst>
                </a:gridCol>
                <a:gridCol w="2398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357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תקן</a:t>
                      </a:r>
                    </a:p>
                  </a:txBody>
                  <a:tcPr marL="10503" marR="10503" marT="10503" marB="0" anchor="ctr"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i="0" u="none" strike="noStrike">
                          <a:solidFill>
                            <a:srgbClr val="000000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מצבה</a:t>
                      </a:r>
                    </a:p>
                  </a:txBody>
                  <a:tcPr marL="10503" marR="10503" marT="10503" marB="0" anchor="ctr"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פער מצבה</a:t>
                      </a:r>
                    </a:p>
                  </a:txBody>
                  <a:tcPr marL="10503" marR="10503" marT="10503" marB="0" anchor="ctr"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57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274</a:t>
                      </a:r>
                    </a:p>
                  </a:txBody>
                  <a:tcPr marL="10503" marR="10503" marT="10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252.5</a:t>
                      </a:r>
                      <a:endParaRPr lang="he-IL" sz="2400" b="1" i="0" u="none" strike="noStrike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10503" marR="10503" marT="10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20.5</a:t>
                      </a:r>
                      <a:endParaRPr lang="he-IL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10503" marR="10503" marT="10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6" name="מלבן מעוגל 95">
            <a:extLst>
              <a:ext uri="{FF2B5EF4-FFF2-40B4-BE49-F238E27FC236}">
                <a16:creationId xmlns:a16="http://schemas.microsoft.com/office/drawing/2014/main" id="{C1663C1E-690E-453B-A6AE-D1BE66490FB5}"/>
              </a:ext>
            </a:extLst>
          </p:cNvPr>
          <p:cNvSpPr/>
          <p:nvPr/>
        </p:nvSpPr>
        <p:spPr>
          <a:xfrm>
            <a:off x="8100732" y="1416260"/>
            <a:ext cx="1620327" cy="457306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500" b="1" kern="0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מת"ח</a:t>
            </a:r>
            <a:endParaRPr lang="he-IL" sz="15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97" name="מחבר ישר 83">
            <a:extLst>
              <a:ext uri="{FF2B5EF4-FFF2-40B4-BE49-F238E27FC236}">
                <a16:creationId xmlns:a16="http://schemas.microsoft.com/office/drawing/2014/main" id="{2C088054-CCC4-4511-9A41-007BB6407E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589438" y="5808606"/>
            <a:ext cx="1778591" cy="0"/>
          </a:xfrm>
          <a:prstGeom prst="line">
            <a:avLst/>
          </a:prstGeom>
          <a:noFill/>
          <a:ln w="15875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Connector 167">
            <a:extLst>
              <a:ext uri="{FF2B5EF4-FFF2-40B4-BE49-F238E27FC236}">
                <a16:creationId xmlns:a16="http://schemas.microsoft.com/office/drawing/2014/main" id="{75EA4686-E8E5-4C37-9E74-36E599B6B21A}"/>
              </a:ext>
            </a:extLst>
          </p:cNvPr>
          <p:cNvCxnSpPr/>
          <p:nvPr/>
        </p:nvCxnSpPr>
        <p:spPr>
          <a:xfrm flipH="1">
            <a:off x="15363134" y="5800385"/>
            <a:ext cx="0" cy="416046"/>
          </a:xfrm>
          <a:prstGeom prst="line">
            <a:avLst/>
          </a:prstGeom>
          <a:noFill/>
          <a:ln w="158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9" name="מלבן מעוגל 38">
            <a:extLst>
              <a:ext uri="{FF2B5EF4-FFF2-40B4-BE49-F238E27FC236}">
                <a16:creationId xmlns:a16="http://schemas.microsoft.com/office/drawing/2014/main" id="{4016B682-2D22-414E-A13B-50CCA59553EB}"/>
              </a:ext>
            </a:extLst>
          </p:cNvPr>
          <p:cNvSpPr/>
          <p:nvPr/>
        </p:nvSpPr>
        <p:spPr>
          <a:xfrm>
            <a:off x="14908044" y="6029392"/>
            <a:ext cx="816415" cy="367116"/>
          </a:xfrm>
          <a:prstGeom prst="roundRect">
            <a:avLst/>
          </a:prstGeom>
          <a:solidFill>
            <a:srgbClr val="F79646"/>
          </a:solidFill>
          <a:ln w="15875" cap="flat" cmpd="sng" algn="ctr">
            <a:noFill/>
            <a:prstDash val="solid"/>
          </a:ln>
          <a:effectLst/>
        </p:spPr>
        <p:txBody>
          <a:bodyPr wrap="none" lIns="92328" tIns="46164" rIns="92328" bIns="46164" anchor="ctr"/>
          <a:lstStyle/>
          <a:p>
            <a:pPr algn="ctr" defTabSz="1028700" rtl="1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200" b="1" ker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חוקרים</a:t>
            </a:r>
          </a:p>
        </p:txBody>
      </p:sp>
      <p:graphicFrame>
        <p:nvGraphicFramePr>
          <p:cNvPr id="100" name="טבלה 99">
            <a:extLst>
              <a:ext uri="{FF2B5EF4-FFF2-40B4-BE49-F238E27FC236}">
                <a16:creationId xmlns:a16="http://schemas.microsoft.com/office/drawing/2014/main" id="{0502B7F2-5D0A-4FAC-88D8-418EA9DD4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021428"/>
              </p:ext>
            </p:extLst>
          </p:nvPr>
        </p:nvGraphicFramePr>
        <p:xfrm>
          <a:off x="3065545" y="8484837"/>
          <a:ext cx="4814998" cy="1122040"/>
        </p:xfrm>
        <a:graphic>
          <a:graphicData uri="http://schemas.openxmlformats.org/drawingml/2006/table">
            <a:tbl>
              <a:tblPr rtl="1">
                <a:tableStyleId>{616DA210-FB5B-4158-B5E0-FEB733F419BA}</a:tableStyleId>
              </a:tblPr>
              <a:tblGrid>
                <a:gridCol w="4814998">
                  <a:extLst>
                    <a:ext uri="{9D8B030D-6E8A-4147-A177-3AD203B41FA5}">
                      <a16:colId xmlns:a16="http://schemas.microsoft.com/office/drawing/2014/main" val="3047373592"/>
                    </a:ext>
                  </a:extLst>
                </a:gridCol>
              </a:tblGrid>
              <a:tr h="43567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קורסים</a:t>
                      </a:r>
                    </a:p>
                  </a:txBody>
                  <a:tcPr marL="195261" marR="195261" marT="97630" marB="97630" anchor="ctr"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7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סה"כ 12 שוטרים</a:t>
                      </a:r>
                    </a:p>
                  </a:txBody>
                  <a:tcPr marL="195261" marR="195261" marT="97630" marB="9763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" name="תמונה 102">
            <a:extLst>
              <a:ext uri="{FF2B5EF4-FFF2-40B4-BE49-F238E27FC236}">
                <a16:creationId xmlns:a16="http://schemas.microsoft.com/office/drawing/2014/main" id="{760311C2-759F-42CD-9DCF-F111828CC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4" name="Picture 2">
            <a:extLst>
              <a:ext uri="{FF2B5EF4-FFF2-40B4-BE49-F238E27FC236}">
                <a16:creationId xmlns:a16="http://schemas.microsoft.com/office/drawing/2014/main" id="{4ED3CC37-F74A-49A1-9F31-5CBB215B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20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65951" y="0"/>
            <a:ext cx="12988450" cy="103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22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עסקים</a:t>
            </a:r>
            <a:r>
              <a:rPr lang="he-IL" sz="4800" b="1" spc="167" dirty="0">
                <a:solidFill>
                  <a:srgbClr val="365679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  <a:sym typeface="League Spartan"/>
                <a:rtl/>
              </a:rPr>
              <a:t> </a:t>
            </a:r>
            <a:r>
              <a:rPr lang="he-IL" sz="4000" b="1" spc="122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שנסגרו מתחילת שנה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>
            <a:off x="10287000" y="1181100"/>
            <a:ext cx="552085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טבלה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435921"/>
              </p:ext>
            </p:extLst>
          </p:nvPr>
        </p:nvGraphicFramePr>
        <p:xfrm>
          <a:off x="381001" y="2321306"/>
          <a:ext cx="17579281" cy="7626470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99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5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7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95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61669">
                  <a:extLst>
                    <a:ext uri="{9D8B030D-6E8A-4147-A177-3AD203B41FA5}">
                      <a16:colId xmlns:a16="http://schemas.microsoft.com/office/drawing/2014/main" val="4125634734"/>
                    </a:ext>
                  </a:extLst>
                </a:gridCol>
              </a:tblGrid>
              <a:tr h="467705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מס"ד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24903" marR="249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שם העסק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כתובת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סעיף</a:t>
                      </a:r>
                      <a:r>
                        <a:rPr lang="he-IL" sz="2200" b="1" i="0" u="none" kern="1200" baseline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סגירה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זמן שנסגר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עילה לסגירה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449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</a:t>
                      </a:r>
                      <a:endParaRPr lang="en-US" sz="2200" b="1" i="0" u="none" kern="12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מאפיית </a:t>
                      </a:r>
                      <a:r>
                        <a:rPr lang="he-IL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יעקובוב</a:t>
                      </a:r>
                      <a:endParaRPr lang="he-IL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מבצע עובדה 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12ב4(א)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7 ימים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200" b="1" i="0" u="none" strike="noStrike">
                          <a:solidFill>
                            <a:srgbClr val="FF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(נסגר ע"י ממ"ז)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העסקת</a:t>
                      </a:r>
                      <a:r>
                        <a:rPr lang="he-IL" sz="2200" b="1" i="0" u="none" baseline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שב''ח</a:t>
                      </a:r>
                      <a:endParaRPr lang="en-US" sz="2200" b="1" i="0" u="none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083017"/>
                  </a:ext>
                </a:extLst>
              </a:tr>
              <a:tr h="807449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2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אוטו אאוטלט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הגן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12ב4(א)</a:t>
                      </a:r>
                      <a:endParaRPr lang="en-US" sz="2200" b="1" i="0" u="none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30 ימים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200" b="1" i="0" u="none" strike="noStrike">
                          <a:solidFill>
                            <a:srgbClr val="FF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(נסגר ע"י ממ"ז)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העסקת שב''ח</a:t>
                      </a:r>
                      <a:endParaRPr kumimoji="0" lang="en-US" sz="2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162646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3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תבליני אווקה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וינגייט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דקירות ללא דיווח למשטרה </a:t>
                      </a:r>
                      <a:endParaRPr lang="en-US" sz="2200" b="1" i="0" u="none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973598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4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חמארה אמונה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מרכז גילת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דקירות</a:t>
                      </a:r>
                      <a:r>
                        <a:rPr lang="he-IL" sz="2200" b="1" i="0" u="none" baseline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ללא</a:t>
                      </a:r>
                      <a:r>
                        <a:rPr lang="he-IL" sz="2200" b="1" i="0" u="none" baseline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דיווח למשטרה</a:t>
                      </a:r>
                      <a:endParaRPr lang="en-US" sz="2200" b="1" i="0" u="none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09245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5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ויקטוריה בר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יצחק נפח"א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14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דקירות ללא דיווח למשטרה </a:t>
                      </a:r>
                      <a:endParaRPr lang="en-US" sz="2200" b="1" i="0" u="none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81311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6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חמרה / נרגילה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מורדי הגטאות 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דקירות ללא דיווח למשטרה</a:t>
                      </a:r>
                      <a:endParaRPr kumimoji="0" lang="en-US" sz="2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7196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7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מוסך ג'קי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הפועלים 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8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דקירות ללא דיווח למשטרה</a:t>
                      </a:r>
                      <a:endParaRPr kumimoji="0" lang="en-US" sz="2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36225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8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תבליני אווקה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וינגייט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דקירות ללא דיווח למשטרה </a:t>
                      </a:r>
                      <a:endParaRPr lang="en-US" sz="2200" b="1" i="0" u="none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059969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9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מרכול עזיזה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אברהם אבינו 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אלימות קשה</a:t>
                      </a:r>
                      <a:r>
                        <a:rPr lang="he-IL" sz="2200" b="1" i="0" u="none" baseline="0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ללא דיווח למשטרה</a:t>
                      </a:r>
                      <a:endParaRPr lang="en-US" sz="2200" b="1" i="0" u="none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890049"/>
                  </a:ext>
                </a:extLst>
              </a:tr>
            </a:tbl>
          </a:graphicData>
        </a:graphic>
      </p:graphicFrame>
      <p:sp>
        <p:nvSpPr>
          <p:cNvPr id="15" name="תיבת טקסט 1">
            <a:extLst>
              <a:ext uri="{FF2B5EF4-FFF2-40B4-BE49-F238E27FC236}">
                <a16:creationId xmlns:a16="http://schemas.microsoft.com/office/drawing/2014/main" id="{BF9EA036-78A8-46CB-962A-D7C66A3AC8E0}"/>
              </a:ext>
            </a:extLst>
          </p:cNvPr>
          <p:cNvSpPr txBox="1"/>
          <p:nvPr/>
        </p:nvSpPr>
        <p:spPr>
          <a:xfrm>
            <a:off x="-1" y="1485900"/>
            <a:ext cx="182004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אפס סבלנות לאלימות!!!</a:t>
            </a:r>
          </a:p>
        </p:txBody>
      </p:sp>
    </p:spTree>
    <p:extLst>
      <p:ext uri="{BB962C8B-B14F-4D97-AF65-F5344CB8AC3E}">
        <p14:creationId xmlns:p14="http://schemas.microsoft.com/office/powerpoint/2010/main" val="37307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65951" y="0"/>
            <a:ext cx="12988450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22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עסקים שנסגרו מתחילת שנה-המשך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8763000" y="1181100"/>
            <a:ext cx="6705599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טבלה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49983"/>
              </p:ext>
            </p:extLst>
          </p:nvPr>
        </p:nvGraphicFramePr>
        <p:xfrm>
          <a:off x="381001" y="2321306"/>
          <a:ext cx="17579281" cy="5250527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99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5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6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52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5849">
                  <a:extLst>
                    <a:ext uri="{9D8B030D-6E8A-4147-A177-3AD203B41FA5}">
                      <a16:colId xmlns:a16="http://schemas.microsoft.com/office/drawing/2014/main" val="4125634734"/>
                    </a:ext>
                  </a:extLst>
                </a:gridCol>
              </a:tblGrid>
              <a:tr h="467705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 dirty="0" err="1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מס"ד</a:t>
                      </a:r>
                      <a:endParaRPr lang="en-US" sz="2200" b="1" i="0" u="none" kern="12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24903" marR="249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שם העסק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כתובת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סעיף</a:t>
                      </a:r>
                      <a:r>
                        <a:rPr lang="he-IL" sz="2200" b="1" i="0" u="none" kern="1200" baseline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סגירה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זמן שנסגר</a:t>
                      </a:r>
                      <a:endParaRPr lang="en-US" sz="2200" b="1" i="0" u="none" kern="12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/>
                          <a:cs typeface="Segoe UI Light" panose="020B0502040204020203" pitchFamily="34" charset="0"/>
                        </a:rPr>
                        <a:t>עילה לסגירה</a:t>
                      </a:r>
                      <a:endParaRPr lang="en-US" sz="2200" b="1" i="0" u="none" kern="12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/>
                        <a:cs typeface="Segoe UI Light" panose="020B0502040204020203" pitchFamily="34" charset="0"/>
                      </a:endParaRPr>
                    </a:p>
                  </a:txBody>
                  <a:tcPr marL="33204" marR="332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449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10</a:t>
                      </a:r>
                      <a:endParaRPr lang="en-US" sz="2200" b="1" i="0" u="none" kern="12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חמארה</a:t>
                      </a:r>
                      <a:endParaRPr lang="he-IL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מורדי הגטאות 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אלימות קשה</a:t>
                      </a:r>
                      <a:r>
                        <a:rPr lang="he-IL" sz="2200" b="1" i="0" u="none" baseline="0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ללא דיווח למשטרה</a:t>
                      </a:r>
                      <a:endParaRPr lang="en-US" sz="2200" b="1" i="0" u="none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083017"/>
                  </a:ext>
                </a:extLst>
              </a:tr>
              <a:tr h="807449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11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לופט אירועים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דרך חברון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אלימות קשה</a:t>
                      </a:r>
                      <a:r>
                        <a:rPr lang="he-IL" sz="2200" b="1" i="0" u="none" baseline="0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he-IL" sz="2200" b="1" i="0" u="none" dirty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ללא דיווח למשטרה</a:t>
                      </a:r>
                      <a:endParaRPr lang="en-US" sz="2200" b="1" i="0" u="none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162646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12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נרגילה כוכב המדבר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העצמאות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21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אירוע אלימות קשה ללא דיווח למשטרה</a:t>
                      </a:r>
                      <a:endParaRPr kumimoji="0" lang="en-US" sz="2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973598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13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לופט נוני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המלאכה 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27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ct val="0"/>
                        </a:spcAft>
                      </a:pPr>
                      <a:r>
                        <a:rPr lang="he-IL" sz="2200" b="1" i="0" u="none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מכירה וצריכת</a:t>
                      </a:r>
                      <a:r>
                        <a:rPr lang="he-IL" sz="2200" b="1" i="0" u="none" baseline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 אלכוהול לקטינים</a:t>
                      </a:r>
                      <a:endParaRPr lang="en-US" sz="2200" b="1" i="0" u="none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09245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14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לופט סולו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שדרות דוד בן גוריון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מכירה וצריכת אלכוהול לקטינים</a:t>
                      </a:r>
                      <a:endParaRPr kumimoji="0" lang="en-US" sz="2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81311"/>
                  </a:ext>
                </a:extLst>
              </a:tr>
              <a:tr h="791981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ct val="0"/>
                        </a:spcAft>
                      </a:pPr>
                      <a:r>
                        <a:rPr lang="he-IL" sz="2200" b="1" i="0" u="none" kern="12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15</a:t>
                      </a:r>
                      <a:endParaRPr lang="en-US" sz="2200" b="1" i="0" u="none" kern="12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45839" marR="458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מפגש אלול טקסס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2200" b="1" i="0" u="none" strike="noStrike">
                          <a:solidFill>
                            <a:srgbClr val="000000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שער הגיא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200" b="1" i="0" u="none" strike="noStrike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15 ימים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Segoe UI Light" panose="020B0502040204020203" pitchFamily="34" charset="0"/>
                        </a:rPr>
                        <a:t>סחר בסמים בתוך העסק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7196"/>
                  </a:ext>
                </a:extLst>
              </a:tr>
            </a:tbl>
          </a:graphicData>
        </a:graphic>
      </p:graphicFrame>
      <p:sp>
        <p:nvSpPr>
          <p:cNvPr id="15" name="תיבת טקסט 1">
            <a:extLst>
              <a:ext uri="{FF2B5EF4-FFF2-40B4-BE49-F238E27FC236}">
                <a16:creationId xmlns:a16="http://schemas.microsoft.com/office/drawing/2014/main" id="{BF9EA036-78A8-46CB-962A-D7C66A3AC8E0}"/>
              </a:ext>
            </a:extLst>
          </p:cNvPr>
          <p:cNvSpPr txBox="1"/>
          <p:nvPr/>
        </p:nvSpPr>
        <p:spPr>
          <a:xfrm>
            <a:off x="-1" y="1485900"/>
            <a:ext cx="182004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אפס סבלנות לאלימות!!!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A442C22-31ED-43D8-BB8D-82AF51518DF2}"/>
              </a:ext>
            </a:extLst>
          </p:cNvPr>
          <p:cNvSpPr txBox="1"/>
          <p:nvPr/>
        </p:nvSpPr>
        <p:spPr>
          <a:xfrm>
            <a:off x="0" y="7810500"/>
            <a:ext cx="182879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מתחילת השנה סה"כ נסגרו 5 נרגילות</a:t>
            </a:r>
          </a:p>
        </p:txBody>
      </p:sp>
    </p:spTree>
    <p:extLst>
      <p:ext uri="{BB962C8B-B14F-4D97-AF65-F5344CB8AC3E}">
        <p14:creationId xmlns:p14="http://schemas.microsoft.com/office/powerpoint/2010/main" val="186305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10601" y="0"/>
            <a:ext cx="7543800" cy="1014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תיקי </a:t>
            </a:r>
            <a:r>
              <a:rPr lang="he-IL" sz="4000" b="1" spc="167" dirty="0" err="1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פע"ר</a:t>
            </a: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 שנה מול שנה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1520055" y="1257300"/>
            <a:ext cx="4191000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תרשים 35">
            <a:extLst>
              <a:ext uri="{FF2B5EF4-FFF2-40B4-BE49-F238E27FC236}">
                <a16:creationId xmlns:a16="http://schemas.microsoft.com/office/drawing/2014/main" id="{02772AEA-16F8-4160-B67A-DB3997E2A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143020"/>
              </p:ext>
            </p:extLst>
          </p:nvPr>
        </p:nvGraphicFramePr>
        <p:xfrm>
          <a:off x="342900" y="1652363"/>
          <a:ext cx="17602199" cy="653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TextBox 6">
            <a:extLst>
              <a:ext uri="{FF2B5EF4-FFF2-40B4-BE49-F238E27FC236}">
                <a16:creationId xmlns:a16="http://schemas.microsoft.com/office/drawing/2014/main" id="{E98C66F2-8ABB-4663-8B85-D54A3E9718C4}"/>
              </a:ext>
            </a:extLst>
          </p:cNvPr>
          <p:cNvSpPr txBox="1"/>
          <p:nvPr/>
        </p:nvSpPr>
        <p:spPr>
          <a:xfrm>
            <a:off x="3179439" y="9334500"/>
            <a:ext cx="12649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הנתונים נשלפו ממערכת ענף אסטרטגי / יחידה טריטוריאלית / תאריך אירוע *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797DC2FA-D316-430E-AE17-8A7D67E47914}"/>
              </a:ext>
            </a:extLst>
          </p:cNvPr>
          <p:cNvSpPr txBox="1"/>
          <p:nvPr/>
        </p:nvSpPr>
        <p:spPr>
          <a:xfrm>
            <a:off x="1718320" y="8290526"/>
            <a:ext cx="72008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1400"/>
              <a:t>236-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DE75D971-0543-4078-A71F-1222A5B3A704}"/>
              </a:ext>
            </a:extLst>
          </p:cNvPr>
          <p:cNvSpPr txBox="1"/>
          <p:nvPr/>
        </p:nvSpPr>
        <p:spPr>
          <a:xfrm>
            <a:off x="5342868" y="8293144"/>
            <a:ext cx="72008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1400" dirty="0"/>
              <a:t>366-</a:t>
            </a: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5EDFBD04-C17E-4E05-B0BC-1585E5F96BFF}"/>
              </a:ext>
            </a:extLst>
          </p:cNvPr>
          <p:cNvSpPr txBox="1"/>
          <p:nvPr/>
        </p:nvSpPr>
        <p:spPr>
          <a:xfrm>
            <a:off x="8783959" y="8297559"/>
            <a:ext cx="72008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1400" dirty="0"/>
              <a:t>200-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C447F68E-F489-4657-AFC7-47F78F04A987}"/>
              </a:ext>
            </a:extLst>
          </p:cNvPr>
          <p:cNvSpPr txBox="1"/>
          <p:nvPr/>
        </p:nvSpPr>
        <p:spPr>
          <a:xfrm>
            <a:off x="12254434" y="8274118"/>
            <a:ext cx="72008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1400" dirty="0"/>
              <a:t>11-</a:t>
            </a: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80578586-0757-4BB0-94EB-3230AAB0003B}"/>
              </a:ext>
            </a:extLst>
          </p:cNvPr>
          <p:cNvSpPr txBox="1"/>
          <p:nvPr/>
        </p:nvSpPr>
        <p:spPr>
          <a:xfrm>
            <a:off x="15711055" y="8326860"/>
            <a:ext cx="72008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1400" dirty="0"/>
              <a:t>808-</a:t>
            </a:r>
          </a:p>
        </p:txBody>
      </p:sp>
    </p:spTree>
    <p:extLst>
      <p:ext uri="{BB962C8B-B14F-4D97-AF65-F5344CB8AC3E}">
        <p14:creationId xmlns:p14="http://schemas.microsoft.com/office/powerpoint/2010/main" val="10526734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10800" y="0"/>
            <a:ext cx="5900575" cy="991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9099"/>
              </a:lnSpc>
            </a:pPr>
            <a:r>
              <a:rPr lang="he-IL" sz="4000" b="1" spc="167" dirty="0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נתוני </a:t>
            </a:r>
            <a:r>
              <a:rPr lang="he-IL" sz="4000" b="1" spc="167" dirty="0" err="1">
                <a:solidFill>
                  <a:srgbClr val="365679"/>
                </a:solidFill>
                <a:latin typeface="Segoe UI Semilight" panose="020B0402040204020203" pitchFamily="34" charset="0"/>
                <a:ea typeface="Calibri Light" panose="020F0302020204030204" pitchFamily="34" charset="0"/>
                <a:cs typeface="Segoe UI Semilight" panose="020B0402040204020203" pitchFamily="34" charset="0"/>
                <a:sym typeface="League Spartan"/>
                <a:rtl/>
              </a:rPr>
              <a:t>פע"ר</a:t>
            </a:r>
            <a:endParaRPr lang="he-IL" sz="4000" b="1" spc="167" dirty="0">
              <a:solidFill>
                <a:srgbClr val="365679"/>
              </a:solidFill>
              <a:latin typeface="Segoe UI Semilight" panose="020B0402040204020203" pitchFamily="34" charset="0"/>
              <a:ea typeface="Calibri Light" panose="020F0302020204030204" pitchFamily="34" charset="0"/>
              <a:cs typeface="Segoe UI Semilight" panose="020B0402040204020203" pitchFamily="34" charset="0"/>
              <a:sym typeface="League Spartan"/>
              <a:rtl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CC052E2-0A06-488B-96D6-8137F0E5B9C5}"/>
              </a:ext>
            </a:extLst>
          </p:cNvPr>
          <p:cNvSpPr/>
          <p:nvPr/>
        </p:nvSpPr>
        <p:spPr>
          <a:xfrm flipV="1">
            <a:off x="14097000" y="1181099"/>
            <a:ext cx="1667825" cy="0"/>
          </a:xfrm>
          <a:prstGeom prst="line">
            <a:avLst/>
          </a:prstGeom>
          <a:ln w="85725" cap="flat">
            <a:solidFill>
              <a:srgbClr val="7CD4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e-IL"/>
          </a:p>
        </p:txBody>
      </p:sp>
      <p:pic>
        <p:nvPicPr>
          <p:cNvPr id="101" name="תמונה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135567"/>
            <a:ext cx="1321764" cy="1274133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672" y="145506"/>
            <a:ext cx="2266728" cy="156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1C7BA04F-631D-4FEB-BB08-BDF8199F0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627511"/>
              </p:ext>
            </p:extLst>
          </p:nvPr>
        </p:nvGraphicFramePr>
        <p:xfrm>
          <a:off x="1305036" y="1988296"/>
          <a:ext cx="15707285" cy="1906978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427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427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2326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כמות תיקים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כתבי אישום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מעצרים</a:t>
                      </a:r>
                      <a:endParaRPr lang="he-IL" sz="2800" b="1" kern="1200" baseline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2800" b="1" kern="1200" baseline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תום הליכים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kern="1200" baseline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326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kern="120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2023</a:t>
                      </a:r>
                      <a:endParaRPr lang="he-IL" sz="2800" b="1" kern="1200">
                        <a:solidFill>
                          <a:srgbClr val="002060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2800" b="1" kern="120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2024</a:t>
                      </a:r>
                      <a:endParaRPr lang="he-IL" sz="2800" b="1" kern="1200" dirty="0">
                        <a:solidFill>
                          <a:srgbClr val="002060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2023</a:t>
                      </a:r>
                      <a:endParaRPr lang="he-IL" sz="2800" b="1" dirty="0">
                        <a:solidFill>
                          <a:srgbClr val="00206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2023</a:t>
                      </a:r>
                      <a:endParaRPr lang="he-IL" sz="2800" b="1">
                        <a:solidFill>
                          <a:srgbClr val="00206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2023</a:t>
                      </a:r>
                      <a:endParaRPr lang="he-IL" sz="2800" b="1" dirty="0">
                        <a:solidFill>
                          <a:srgbClr val="002060"/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 dirty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2800" b="1" baseline="0">
                          <a:solidFill>
                            <a:schemeClr val="tx1"/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אחוז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32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2109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1306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216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5+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303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297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3-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135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135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he-IL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-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F1284C93-18EF-459D-B9DF-1CAC66B7B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997331"/>
              </p:ext>
            </p:extLst>
          </p:nvPr>
        </p:nvGraphicFramePr>
        <p:xfrm>
          <a:off x="1290360" y="4274820"/>
          <a:ext cx="15707280" cy="173736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04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802186892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17630826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4925652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4150633461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157718109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49777715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231895417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52442890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1796924553"/>
                    </a:ext>
                  </a:extLst>
                </a:gridCol>
              </a:tblGrid>
              <a:tr h="288731">
                <a:tc gridSpan="15"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כתבי אישום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00000"/>
                        </a:lnSpc>
                      </a:pPr>
                      <a:endParaRPr lang="he-IL" sz="1000" b="1" kern="1200">
                        <a:solidFill>
                          <a:schemeClr val="tx1"/>
                        </a:solidFill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000" b="1" baseline="0">
                        <a:solidFill>
                          <a:schemeClr val="tx1"/>
                        </a:solidFill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484993"/>
                  </a:ext>
                </a:extLst>
              </a:tr>
              <a:tr h="505280"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שנה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ינואר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פברואר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מרץ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אפריל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מאי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יוני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יולי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אוגוסט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ספטמבר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אוקטובר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נובמבר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דצמבר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מצטבר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ממוצע חודשי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31"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noProof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2023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18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21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18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17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31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16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29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10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9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34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248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20.6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31"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noProof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25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18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15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24</a:t>
                      </a:r>
                      <a:endParaRPr lang="he-IL" sz="1800" b="1" kern="120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11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34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18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11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800" b="1" kern="120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800" b="1" kern="120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800" b="1" kern="1200" dirty="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159009"/>
                  </a:ext>
                </a:extLst>
              </a:tr>
            </a:tbl>
          </a:graphicData>
        </a:graphic>
      </p:graphicFrame>
      <p:graphicFrame>
        <p:nvGraphicFramePr>
          <p:cNvPr id="4" name="טבלה 3">
            <a:extLst>
              <a:ext uri="{FF2B5EF4-FFF2-40B4-BE49-F238E27FC236}">
                <a16:creationId xmlns:a16="http://schemas.microsoft.com/office/drawing/2014/main" id="{851549EB-4AA9-4C23-9042-2B1B08991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79932"/>
              </p:ext>
            </p:extLst>
          </p:nvPr>
        </p:nvGraphicFramePr>
        <p:xfrm>
          <a:off x="1290360" y="6380848"/>
          <a:ext cx="15707280" cy="175084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047152">
                  <a:extLst>
                    <a:ext uri="{9D8B030D-6E8A-4147-A177-3AD203B41FA5}">
                      <a16:colId xmlns:a16="http://schemas.microsoft.com/office/drawing/2014/main" val="1747219819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088132673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49143775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139300544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162498665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582735595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827395019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833427252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580268900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3256820196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467346027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115911471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076901508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1052567475"/>
                    </a:ext>
                  </a:extLst>
                </a:gridCol>
                <a:gridCol w="1047152">
                  <a:extLst>
                    <a:ext uri="{9D8B030D-6E8A-4147-A177-3AD203B41FA5}">
                      <a16:colId xmlns:a16="http://schemas.microsoft.com/office/drawing/2014/main" val="2414203512"/>
                    </a:ext>
                  </a:extLst>
                </a:gridCol>
              </a:tblGrid>
              <a:tr h="364086">
                <a:tc gridSpan="15"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noProof="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תום הליכים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he-IL" sz="14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avid" pitchFamily="34" charset="-79"/>
                        <a:ea typeface="+mn-ea"/>
                        <a:cs typeface="David" pitchFamily="34" charset="-79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338546"/>
                  </a:ext>
                </a:extLst>
              </a:tr>
              <a:tr h="653560"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שנה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ינואר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פברואר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מרץ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אפריל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מאי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יוני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יולי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אוגוסט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ספטמבר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אוקטובר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נובמבר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דצמבר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מצטבר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1" eaLnBrk="1" latinLnBrk="0" hangingPunct="1">
                        <a:lnSpc>
                          <a:spcPct val="100000"/>
                        </a:lnSpc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ממוצע חודשי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185286"/>
                  </a:ext>
                </a:extLst>
              </a:tr>
              <a:tr h="349369"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noProof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2023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5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12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10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11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18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10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14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7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9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12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9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152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12.6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099681"/>
                  </a:ext>
                </a:extLst>
              </a:tr>
              <a:tr h="365184"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noProof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2024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18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13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13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5</a:t>
                      </a:r>
                      <a:endParaRPr lang="he-IL" sz="1800" b="1" kern="120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16</a:t>
                      </a:r>
                      <a:endParaRPr lang="he-IL" sz="1800" b="1" kern="1200" dirty="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7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 dirty="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19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5</a:t>
                      </a:r>
                    </a:p>
                  </a:txBody>
                  <a:tcPr marL="7145" marR="71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17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12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he-IL" sz="1800" b="1" kern="1200">
                          <a:solidFill>
                            <a:schemeClr val="dk1"/>
                          </a:solidFill>
                          <a:latin typeface="Segoe UI Semilight" panose="020B0402040204020203" pitchFamily="34" charset="0"/>
                          <a:ea typeface="+mn-ea"/>
                          <a:cs typeface="Segoe UI Semilight" panose="020B0402040204020203" pitchFamily="34" charset="0"/>
                        </a:rPr>
                        <a:t>10</a:t>
                      </a: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800" b="1" kern="120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800" b="1" kern="120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1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he-IL" sz="1800" b="1" kern="1200" dirty="0">
                        <a:solidFill>
                          <a:schemeClr val="dk1"/>
                        </a:solidFill>
                        <a:latin typeface="Segoe UI Semilight" panose="020B0402040204020203" pitchFamily="34" charset="0"/>
                        <a:ea typeface="+mn-ea"/>
                        <a:cs typeface="Segoe UI Semilight" panose="020B0402040204020203" pitchFamily="34" charset="0"/>
                      </a:endParaRPr>
                    </a:p>
                  </a:txBody>
                  <a:tcPr marL="68588" marR="685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349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4391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יצוב ברירת מחדל">
  <a:themeElements>
    <a:clrScheme name="עיצוב ברירת מחדל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Times New Roman"/>
        <a:cs typeface="Arial"/>
      </a:majorFont>
      <a:minorFont>
        <a:latin typeface="Times New Roman"/>
        <a:ea typeface="Times New Roma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Calibri" panose="020F05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15936</TotalTime>
  <Words>2777</Words>
  <Application>Microsoft Office PowerPoint</Application>
  <PresentationFormat>מותאם אישית</PresentationFormat>
  <Paragraphs>959</Paragraphs>
  <Slides>36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36</vt:i4>
      </vt:variant>
    </vt:vector>
  </HeadingPairs>
  <TitlesOfParts>
    <vt:vector size="50" baseType="lpstr">
      <vt:lpstr>Arial</vt:lpstr>
      <vt:lpstr>Calibri Light</vt:lpstr>
      <vt:lpstr>Segoe UI Semilight</vt:lpstr>
      <vt:lpstr>Segoe UI Light</vt:lpstr>
      <vt:lpstr>Times New Roman</vt:lpstr>
      <vt:lpstr>League Spartan</vt:lpstr>
      <vt:lpstr>Inter Bold</vt:lpstr>
      <vt:lpstr>DM Sans</vt:lpstr>
      <vt:lpstr>Calibri</vt:lpstr>
      <vt:lpstr>David</vt:lpstr>
      <vt:lpstr>Office Theme</vt:lpstr>
      <vt:lpstr>עיצוב ברירת מחדל</vt:lpstr>
      <vt:lpstr>ערכת נושא Office</vt:lpstr>
      <vt:lpstr>1_ערכת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אירועים שטופלו בהשוואה לשנים 2023-2024</vt:lpstr>
      <vt:lpstr>מצגת של PowerPoint‏</vt:lpstr>
      <vt:lpstr>פעולות אכיפה באמצעות רישומי קנסות לשנת 2024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עיריית באר שבע אגף הפיקוח העירוני- מחלקת שיטור עירוני</dc:title>
  <dc:creator>רחלי סויסה</dc:creator>
  <cp:lastModifiedBy>יקותיאל צפרי</cp:lastModifiedBy>
  <cp:revision>276</cp:revision>
  <cp:lastPrinted>2024-11-28T06:37:27Z</cp:lastPrinted>
  <dcterms:created xsi:type="dcterms:W3CDTF">2006-08-16T00:00:00Z</dcterms:created>
  <dcterms:modified xsi:type="dcterms:W3CDTF">2024-12-01T13:38:22Z</dcterms:modified>
  <dc:identifier>DAGVaF-NWx4</dc:identifier>
</cp:coreProperties>
</file>